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58" r:id="rId3"/>
    <p:sldId id="259" r:id="rId4"/>
    <p:sldId id="260" r:id="rId5"/>
    <p:sldId id="261" r:id="rId6"/>
    <p:sldId id="262" r:id="rId7"/>
    <p:sldId id="263" r:id="rId8"/>
    <p:sldId id="264" r:id="rId9"/>
    <p:sldId id="265" r:id="rId10"/>
    <p:sldId id="266" r:id="rId11"/>
    <p:sldId id="281" r:id="rId12"/>
    <p:sldId id="282" r:id="rId13"/>
    <p:sldId id="267" r:id="rId14"/>
    <p:sldId id="268" r:id="rId15"/>
    <p:sldId id="283" r:id="rId16"/>
    <p:sldId id="285" r:id="rId17"/>
    <p:sldId id="289" r:id="rId18"/>
    <p:sldId id="286" r:id="rId19"/>
    <p:sldId id="288" r:id="rId20"/>
    <p:sldId id="269" r:id="rId21"/>
    <p:sldId id="270" r:id="rId22"/>
    <p:sldId id="278" r:id="rId23"/>
    <p:sldId id="29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sorterViewPr>
    <p:cViewPr>
      <p:scale>
        <a:sx n="100" d="100"/>
        <a:sy n="100" d="100"/>
      </p:scale>
      <p:origin x="0" y="29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F06EC6-5715-4F5D-83CB-9BCD38BBAFB4}" type="datetimeFigureOut">
              <a:rPr lang="en-GB" smtClean="0"/>
              <a:t>03/09/2012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97C354-E855-4099-8430-90525A2460CA}" type="slidenum">
              <a:rPr lang="en-GB" smtClean="0"/>
              <a:t>‹#›</a:t>
            </a:fld>
            <a:endParaRPr lang="en-GB"/>
          </a:p>
        </p:txBody>
      </p:sp>
    </p:spTree>
    <p:extLst>
      <p:ext uri="{BB962C8B-B14F-4D97-AF65-F5344CB8AC3E}">
        <p14:creationId xmlns:p14="http://schemas.microsoft.com/office/powerpoint/2010/main" val="4264866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DDD66F-AE07-4F2B-BBA1-BA0A7955525B}" type="slidenum">
              <a:rPr lang="en-US"/>
              <a:pPr/>
              <a:t>9</a:t>
            </a:fld>
            <a:endParaRPr lang="en-US"/>
          </a:p>
        </p:txBody>
      </p:sp>
      <p:sp>
        <p:nvSpPr>
          <p:cNvPr id="435202" name="Rectangle 2"/>
          <p:cNvSpPr>
            <a:spLocks noGrp="1" noRot="1" noChangeAspect="1" noChangeArrowheads="1" noTextEdit="1"/>
          </p:cNvSpPr>
          <p:nvPr>
            <p:ph type="sldImg"/>
          </p:nvPr>
        </p:nvSpPr>
        <p:spPr>
          <a:ln/>
        </p:spPr>
      </p:sp>
      <p:sp>
        <p:nvSpPr>
          <p:cNvPr id="435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808D77-D7CA-44C4-A7D8-D083F6FCF360}" type="slidenum">
              <a:rPr lang="en-US"/>
              <a:pPr/>
              <a:t>20</a:t>
            </a:fld>
            <a:endParaRPr lang="en-US"/>
          </a:p>
        </p:txBody>
      </p:sp>
      <p:sp>
        <p:nvSpPr>
          <p:cNvPr id="410626" name="Rectangle 2"/>
          <p:cNvSpPr>
            <a:spLocks noGrp="1" noRot="1" noChangeAspect="1" noChangeArrowheads="1" noTextEdit="1"/>
          </p:cNvSpPr>
          <p:nvPr>
            <p:ph type="sldImg"/>
          </p:nvPr>
        </p:nvSpPr>
        <p:spPr>
          <a:ln/>
        </p:spPr>
      </p:sp>
      <p:sp>
        <p:nvSpPr>
          <p:cNvPr id="4106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C30685F-3E07-4851-9D87-139E4BEB7967}" type="datetimeFigureOut">
              <a:rPr lang="en-GB" smtClean="0"/>
              <a:t>03/09/2012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84C32C-927A-4D65-A8EC-49FB10959EDD}" type="slidenum">
              <a:rPr lang="en-GB" smtClean="0"/>
              <a:t>‹#›</a:t>
            </a:fld>
            <a:endParaRPr lang="en-GB"/>
          </a:p>
        </p:txBody>
      </p:sp>
    </p:spTree>
    <p:extLst>
      <p:ext uri="{BB962C8B-B14F-4D97-AF65-F5344CB8AC3E}">
        <p14:creationId xmlns:p14="http://schemas.microsoft.com/office/powerpoint/2010/main" val="1246925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C30685F-3E07-4851-9D87-139E4BEB7967}" type="datetimeFigureOut">
              <a:rPr lang="en-GB" smtClean="0"/>
              <a:t>03/09/2012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84C32C-927A-4D65-A8EC-49FB10959EDD}" type="slidenum">
              <a:rPr lang="en-GB" smtClean="0"/>
              <a:t>‹#›</a:t>
            </a:fld>
            <a:endParaRPr lang="en-GB"/>
          </a:p>
        </p:txBody>
      </p:sp>
    </p:spTree>
    <p:extLst>
      <p:ext uri="{BB962C8B-B14F-4D97-AF65-F5344CB8AC3E}">
        <p14:creationId xmlns:p14="http://schemas.microsoft.com/office/powerpoint/2010/main" val="13111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C30685F-3E07-4851-9D87-139E4BEB7967}" type="datetimeFigureOut">
              <a:rPr lang="en-GB" smtClean="0"/>
              <a:t>03/09/2012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84C32C-927A-4D65-A8EC-49FB10959EDD}" type="slidenum">
              <a:rPr lang="en-GB" smtClean="0"/>
              <a:t>‹#›</a:t>
            </a:fld>
            <a:endParaRPr lang="en-GB"/>
          </a:p>
        </p:txBody>
      </p:sp>
    </p:spTree>
    <p:extLst>
      <p:ext uri="{BB962C8B-B14F-4D97-AF65-F5344CB8AC3E}">
        <p14:creationId xmlns:p14="http://schemas.microsoft.com/office/powerpoint/2010/main" val="1930750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GB"/>
          </a:p>
        </p:txBody>
      </p:sp>
      <p:sp>
        <p:nvSpPr>
          <p:cNvPr id="3" name="ClipArt Placeholder 2"/>
          <p:cNvSpPr>
            <a:spLocks noGrp="1"/>
          </p:cNvSpPr>
          <p:nvPr>
            <p:ph type="clipArt" sz="half" idx="1"/>
          </p:nvPr>
        </p:nvSpPr>
        <p:spPr>
          <a:xfrm>
            <a:off x="1182688" y="2017713"/>
            <a:ext cx="3810000" cy="4114800"/>
          </a:xfrm>
        </p:spPr>
        <p:txBody>
          <a:bodyPr/>
          <a:lstStyle/>
          <a:p>
            <a:pPr lvl="0"/>
            <a:endParaRPr lang="en-GB" noProof="0" smtClean="0"/>
          </a:p>
        </p:txBody>
      </p:sp>
      <p:sp>
        <p:nvSpPr>
          <p:cNvPr id="4" name="Text Placeholder 3"/>
          <p:cNvSpPr>
            <a:spLocks noGrp="1"/>
          </p:cNvSpPr>
          <p:nvPr>
            <p:ph type="body"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EABF696F-AA88-4623-9195-02A14B29399E}" type="slidenum">
              <a:rPr lang="en-US"/>
              <a:pPr>
                <a:defRPr/>
              </a:pPr>
              <a:t>‹#›</a:t>
            </a:fld>
            <a:endParaRPr lang="en-US"/>
          </a:p>
        </p:txBody>
      </p:sp>
    </p:spTree>
    <p:extLst>
      <p:ext uri="{BB962C8B-B14F-4D97-AF65-F5344CB8AC3E}">
        <p14:creationId xmlns:p14="http://schemas.microsoft.com/office/powerpoint/2010/main" val="3185870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C30685F-3E07-4851-9D87-139E4BEB7967}" type="datetimeFigureOut">
              <a:rPr lang="en-GB" smtClean="0"/>
              <a:t>03/09/2012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84C32C-927A-4D65-A8EC-49FB10959EDD}" type="slidenum">
              <a:rPr lang="en-GB" smtClean="0"/>
              <a:t>‹#›</a:t>
            </a:fld>
            <a:endParaRPr lang="en-GB"/>
          </a:p>
        </p:txBody>
      </p:sp>
    </p:spTree>
    <p:extLst>
      <p:ext uri="{BB962C8B-B14F-4D97-AF65-F5344CB8AC3E}">
        <p14:creationId xmlns:p14="http://schemas.microsoft.com/office/powerpoint/2010/main" val="46817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30685F-3E07-4851-9D87-139E4BEB7967}" type="datetimeFigureOut">
              <a:rPr lang="en-GB" smtClean="0"/>
              <a:t>03/09/2012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84C32C-927A-4D65-A8EC-49FB10959EDD}" type="slidenum">
              <a:rPr lang="en-GB" smtClean="0"/>
              <a:t>‹#›</a:t>
            </a:fld>
            <a:endParaRPr lang="en-GB"/>
          </a:p>
        </p:txBody>
      </p:sp>
    </p:spTree>
    <p:extLst>
      <p:ext uri="{BB962C8B-B14F-4D97-AF65-F5344CB8AC3E}">
        <p14:creationId xmlns:p14="http://schemas.microsoft.com/office/powerpoint/2010/main" val="587669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C30685F-3E07-4851-9D87-139E4BEB7967}" type="datetimeFigureOut">
              <a:rPr lang="en-GB" smtClean="0"/>
              <a:t>03/09/2012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84C32C-927A-4D65-A8EC-49FB10959EDD}" type="slidenum">
              <a:rPr lang="en-GB" smtClean="0"/>
              <a:t>‹#›</a:t>
            </a:fld>
            <a:endParaRPr lang="en-GB"/>
          </a:p>
        </p:txBody>
      </p:sp>
    </p:spTree>
    <p:extLst>
      <p:ext uri="{BB962C8B-B14F-4D97-AF65-F5344CB8AC3E}">
        <p14:creationId xmlns:p14="http://schemas.microsoft.com/office/powerpoint/2010/main" val="626475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C30685F-3E07-4851-9D87-139E4BEB7967}" type="datetimeFigureOut">
              <a:rPr lang="en-GB" smtClean="0"/>
              <a:t>03/09/2012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A84C32C-927A-4D65-A8EC-49FB10959EDD}" type="slidenum">
              <a:rPr lang="en-GB" smtClean="0"/>
              <a:t>‹#›</a:t>
            </a:fld>
            <a:endParaRPr lang="en-GB"/>
          </a:p>
        </p:txBody>
      </p:sp>
    </p:spTree>
    <p:extLst>
      <p:ext uri="{BB962C8B-B14F-4D97-AF65-F5344CB8AC3E}">
        <p14:creationId xmlns:p14="http://schemas.microsoft.com/office/powerpoint/2010/main" val="2712382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C30685F-3E07-4851-9D87-139E4BEB7967}" type="datetimeFigureOut">
              <a:rPr lang="en-GB" smtClean="0"/>
              <a:t>03/09/2012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A84C32C-927A-4D65-A8EC-49FB10959EDD}" type="slidenum">
              <a:rPr lang="en-GB" smtClean="0"/>
              <a:t>‹#›</a:t>
            </a:fld>
            <a:endParaRPr lang="en-GB"/>
          </a:p>
        </p:txBody>
      </p:sp>
    </p:spTree>
    <p:extLst>
      <p:ext uri="{BB962C8B-B14F-4D97-AF65-F5344CB8AC3E}">
        <p14:creationId xmlns:p14="http://schemas.microsoft.com/office/powerpoint/2010/main" val="1625657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30685F-3E07-4851-9D87-139E4BEB7967}" type="datetimeFigureOut">
              <a:rPr lang="en-GB" smtClean="0"/>
              <a:t>03/09/2012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A84C32C-927A-4D65-A8EC-49FB10959EDD}" type="slidenum">
              <a:rPr lang="en-GB" smtClean="0"/>
              <a:t>‹#›</a:t>
            </a:fld>
            <a:endParaRPr lang="en-GB"/>
          </a:p>
        </p:txBody>
      </p:sp>
    </p:spTree>
    <p:extLst>
      <p:ext uri="{BB962C8B-B14F-4D97-AF65-F5344CB8AC3E}">
        <p14:creationId xmlns:p14="http://schemas.microsoft.com/office/powerpoint/2010/main" val="2732754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30685F-3E07-4851-9D87-139E4BEB7967}" type="datetimeFigureOut">
              <a:rPr lang="en-GB" smtClean="0"/>
              <a:t>03/09/2012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84C32C-927A-4D65-A8EC-49FB10959EDD}" type="slidenum">
              <a:rPr lang="en-GB" smtClean="0"/>
              <a:t>‹#›</a:t>
            </a:fld>
            <a:endParaRPr lang="en-GB"/>
          </a:p>
        </p:txBody>
      </p:sp>
    </p:spTree>
    <p:extLst>
      <p:ext uri="{BB962C8B-B14F-4D97-AF65-F5344CB8AC3E}">
        <p14:creationId xmlns:p14="http://schemas.microsoft.com/office/powerpoint/2010/main" val="1870258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30685F-3E07-4851-9D87-139E4BEB7967}" type="datetimeFigureOut">
              <a:rPr lang="en-GB" smtClean="0"/>
              <a:t>03/09/2012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84C32C-927A-4D65-A8EC-49FB10959EDD}" type="slidenum">
              <a:rPr lang="en-GB" smtClean="0"/>
              <a:t>‹#›</a:t>
            </a:fld>
            <a:endParaRPr lang="en-GB"/>
          </a:p>
        </p:txBody>
      </p:sp>
    </p:spTree>
    <p:extLst>
      <p:ext uri="{BB962C8B-B14F-4D97-AF65-F5344CB8AC3E}">
        <p14:creationId xmlns:p14="http://schemas.microsoft.com/office/powerpoint/2010/main" val="428016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30685F-3E07-4851-9D87-139E4BEB7967}" type="datetimeFigureOut">
              <a:rPr lang="en-GB" smtClean="0"/>
              <a:t>03/09/2012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84C32C-927A-4D65-A8EC-49FB10959EDD}" type="slidenum">
              <a:rPr lang="en-GB" smtClean="0"/>
              <a:t>‹#›</a:t>
            </a:fld>
            <a:endParaRPr lang="en-GB"/>
          </a:p>
        </p:txBody>
      </p:sp>
    </p:spTree>
    <p:extLst>
      <p:ext uri="{BB962C8B-B14F-4D97-AF65-F5344CB8AC3E}">
        <p14:creationId xmlns:p14="http://schemas.microsoft.com/office/powerpoint/2010/main" val="3399026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1752600"/>
            <a:ext cx="7772400" cy="1316038"/>
          </a:xfrm>
        </p:spPr>
        <p:txBody>
          <a:bodyPr>
            <a:noAutofit/>
          </a:bodyPr>
          <a:lstStyle/>
          <a:p>
            <a:pPr algn="l" eaLnBrk="1" hangingPunct="1"/>
            <a:r>
              <a:rPr lang="en-US" sz="3200" dirty="0" smtClean="0">
                <a:latin typeface="Verdana" pitchFamily="34" charset="0"/>
              </a:rPr>
              <a:t>Meeting the ‘financial stability’ outcomes under the Code of Conduct</a:t>
            </a:r>
          </a:p>
        </p:txBody>
      </p:sp>
      <p:sp>
        <p:nvSpPr>
          <p:cNvPr id="3075" name="Rectangle 3"/>
          <p:cNvSpPr>
            <a:spLocks noGrp="1" noChangeArrowheads="1"/>
          </p:cNvSpPr>
          <p:nvPr>
            <p:ph type="subTitle" idx="1"/>
          </p:nvPr>
        </p:nvSpPr>
        <p:spPr>
          <a:xfrm>
            <a:off x="1371600" y="4221088"/>
            <a:ext cx="6400800" cy="1417712"/>
          </a:xfrm>
        </p:spPr>
        <p:txBody>
          <a:bodyPr>
            <a:normAutofit/>
          </a:bodyPr>
          <a:lstStyle/>
          <a:p>
            <a:pPr algn="l" eaLnBrk="1" hangingPunct="1">
              <a:lnSpc>
                <a:spcPct val="80000"/>
              </a:lnSpc>
            </a:pPr>
            <a:r>
              <a:rPr lang="en-US" sz="2000" dirty="0" smtClean="0"/>
              <a:t>Peter Scott</a:t>
            </a:r>
          </a:p>
          <a:p>
            <a:pPr algn="l" eaLnBrk="1" hangingPunct="1">
              <a:lnSpc>
                <a:spcPct val="80000"/>
              </a:lnSpc>
            </a:pPr>
            <a:r>
              <a:rPr lang="en-US" sz="2000" dirty="0" smtClean="0"/>
              <a:t>Peter Scott Consulting</a:t>
            </a:r>
          </a:p>
          <a:p>
            <a:pPr algn="l" eaLnBrk="1" hangingPunct="1">
              <a:lnSpc>
                <a:spcPct val="80000"/>
              </a:lnSpc>
            </a:pPr>
            <a:r>
              <a:rPr lang="en-US" sz="2000" dirty="0" smtClean="0"/>
              <a:t>www.peterscottconsult.co.uk</a:t>
            </a:r>
          </a:p>
        </p:txBody>
      </p:sp>
    </p:spTree>
    <p:extLst>
      <p:ext uri="{BB962C8B-B14F-4D97-AF65-F5344CB8AC3E}">
        <p14:creationId xmlns:p14="http://schemas.microsoft.com/office/powerpoint/2010/main" val="2399021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112568"/>
          </a:xfrm>
        </p:spPr>
        <p:txBody>
          <a:bodyPr>
            <a:normAutofit/>
          </a:bodyPr>
          <a:lstStyle/>
          <a:p>
            <a:pPr algn="l"/>
            <a:r>
              <a:rPr lang="en-GB" sz="2400" b="1" dirty="0" smtClean="0"/>
              <a:t>Examples from the Indicative Behaviours which may mean you are not achieving the financial stability outcomes</a:t>
            </a:r>
            <a:r>
              <a:rPr lang="en-GB" sz="3200" dirty="0"/>
              <a:t/>
            </a:r>
            <a:br>
              <a:rPr lang="en-GB" sz="3200" dirty="0"/>
            </a:br>
            <a:r>
              <a:rPr lang="en-GB" sz="1600" dirty="0" smtClean="0"/>
              <a:t/>
            </a:r>
            <a:br>
              <a:rPr lang="en-GB" sz="1600" dirty="0" smtClean="0"/>
            </a:br>
            <a:r>
              <a:rPr lang="en-GB" sz="1600" dirty="0" smtClean="0"/>
              <a:t/>
            </a:r>
            <a:br>
              <a:rPr lang="en-GB" sz="1600" dirty="0" smtClean="0"/>
            </a:br>
            <a:r>
              <a:rPr lang="en-GB" sz="1600" dirty="0" smtClean="0"/>
              <a:t/>
            </a:r>
            <a:br>
              <a:rPr lang="en-GB" sz="1600" dirty="0" smtClean="0"/>
            </a:br>
            <a:r>
              <a:rPr lang="en-GB" sz="1600" b="1" dirty="0" smtClean="0">
                <a:latin typeface="Verdana" pitchFamily="34" charset="0"/>
              </a:rPr>
              <a:t>IB </a:t>
            </a:r>
            <a:r>
              <a:rPr lang="en-GB" sz="1600" b="1" dirty="0">
                <a:latin typeface="Verdana" pitchFamily="34" charset="0"/>
              </a:rPr>
              <a:t>(10.3) </a:t>
            </a:r>
            <a:r>
              <a:rPr lang="en-GB" sz="1600" dirty="0">
                <a:latin typeface="Verdana" pitchFamily="34" charset="0"/>
              </a:rPr>
              <a:t>– notifying the SRA promptly of any </a:t>
            </a:r>
            <a:r>
              <a:rPr lang="en-GB" sz="1600" dirty="0">
                <a:solidFill>
                  <a:srgbClr val="FF0000"/>
                </a:solidFill>
                <a:latin typeface="Verdana" pitchFamily="34" charset="0"/>
              </a:rPr>
              <a:t>indicators of </a:t>
            </a:r>
            <a:r>
              <a:rPr lang="en-GB" sz="1600" dirty="0" smtClean="0">
                <a:solidFill>
                  <a:srgbClr val="FF0000"/>
                </a:solidFill>
                <a:latin typeface="Verdana" pitchFamily="34" charset="0"/>
              </a:rPr>
              <a:t>serious</a:t>
            </a:r>
            <a:r>
              <a:rPr lang="en-GB" sz="1600" dirty="0">
                <a:solidFill>
                  <a:srgbClr val="FF0000"/>
                </a:solidFill>
                <a:latin typeface="Verdana" pitchFamily="34" charset="0"/>
              </a:rPr>
              <a:t> financial </a:t>
            </a:r>
            <a:r>
              <a:rPr lang="en-GB" sz="1600" dirty="0" smtClean="0">
                <a:solidFill>
                  <a:srgbClr val="FF0000"/>
                </a:solidFill>
                <a:latin typeface="Verdana" pitchFamily="34" charset="0"/>
              </a:rPr>
              <a:t>difficulty, such as inability to pay your professional indemnity insurance premium, or rent or salaries, or breach of bank covenants </a:t>
            </a:r>
            <a:r>
              <a:rPr lang="en-GB" sz="1600" dirty="0" smtClean="0">
                <a:latin typeface="Verdana" pitchFamily="34" charset="0"/>
              </a:rPr>
              <a:t/>
            </a:r>
            <a:br>
              <a:rPr lang="en-GB" sz="1600" dirty="0" smtClean="0">
                <a:latin typeface="Verdana" pitchFamily="34" charset="0"/>
              </a:rPr>
            </a:br>
            <a:r>
              <a:rPr lang="en-GB" sz="1600" dirty="0">
                <a:latin typeface="Verdana" pitchFamily="34" charset="0"/>
              </a:rPr>
              <a:t/>
            </a:r>
            <a:br>
              <a:rPr lang="en-GB" sz="1600" dirty="0">
                <a:latin typeface="Verdana" pitchFamily="34" charset="0"/>
              </a:rPr>
            </a:br>
            <a:r>
              <a:rPr lang="en-GB" sz="1600" dirty="0" smtClean="0">
                <a:latin typeface="Verdana" pitchFamily="34" charset="0"/>
              </a:rPr>
              <a:t/>
            </a:r>
            <a:br>
              <a:rPr lang="en-GB" sz="1600" dirty="0" smtClean="0">
                <a:latin typeface="Verdana" pitchFamily="34" charset="0"/>
              </a:rPr>
            </a:br>
            <a:r>
              <a:rPr lang="en-GB" sz="1600" dirty="0" smtClean="0">
                <a:latin typeface="Verdana" pitchFamily="34" charset="0"/>
              </a:rPr>
              <a:t/>
            </a:r>
            <a:br>
              <a:rPr lang="en-GB" sz="1600" dirty="0" smtClean="0">
                <a:latin typeface="Verdana" pitchFamily="34" charset="0"/>
              </a:rPr>
            </a:br>
            <a:r>
              <a:rPr lang="en-GB" sz="1600" b="1" dirty="0" smtClean="0">
                <a:latin typeface="Verdana" pitchFamily="34" charset="0"/>
              </a:rPr>
              <a:t>IB </a:t>
            </a:r>
            <a:r>
              <a:rPr lang="en-GB" sz="1600" b="1" dirty="0">
                <a:latin typeface="Verdana" pitchFamily="34" charset="0"/>
              </a:rPr>
              <a:t>(10.4) </a:t>
            </a:r>
            <a:r>
              <a:rPr lang="en-GB" sz="1600" dirty="0">
                <a:latin typeface="Verdana" pitchFamily="34" charset="0"/>
              </a:rPr>
              <a:t>– notifying the SRA promptly when you become aware that your business may not be financially viable to continue trading </a:t>
            </a:r>
            <a:r>
              <a:rPr lang="en-GB" sz="1600" b="1" dirty="0">
                <a:latin typeface="Verdana" pitchFamily="34" charset="0"/>
              </a:rPr>
              <a:t>as a going </a:t>
            </a:r>
            <a:r>
              <a:rPr lang="en-GB" sz="1600" b="1" dirty="0" smtClean="0">
                <a:latin typeface="Verdana" pitchFamily="34" charset="0"/>
              </a:rPr>
              <a:t>concern</a:t>
            </a:r>
            <a:r>
              <a:rPr lang="en-GB" sz="1600" dirty="0" smtClean="0">
                <a:latin typeface="Verdana" pitchFamily="34" charset="0"/>
              </a:rPr>
              <a:t>, for example because of </a:t>
            </a:r>
            <a:r>
              <a:rPr lang="en-GB" sz="1600" dirty="0" smtClean="0">
                <a:solidFill>
                  <a:srgbClr val="FF0000"/>
                </a:solidFill>
                <a:latin typeface="Verdana" pitchFamily="34" charset="0"/>
              </a:rPr>
              <a:t>difficult trading conditions, poor cash flow, increasing overheads, loss of managers or employees and / or loss of sources of revenue. </a:t>
            </a:r>
            <a:endParaRPr lang="en-GB" sz="1600" dirty="0">
              <a:solidFill>
                <a:srgbClr val="FF0000"/>
              </a:solidFill>
            </a:endParaRPr>
          </a:p>
        </p:txBody>
      </p:sp>
      <p:sp>
        <p:nvSpPr>
          <p:cNvPr id="3" name="Content Placeholder 2"/>
          <p:cNvSpPr>
            <a:spLocks noGrp="1"/>
          </p:cNvSpPr>
          <p:nvPr>
            <p:ph idx="1"/>
          </p:nvPr>
        </p:nvSpPr>
        <p:spPr>
          <a:xfrm>
            <a:off x="457200" y="6080444"/>
            <a:ext cx="8229600" cy="45719"/>
          </a:xfrm>
        </p:spPr>
        <p:txBody>
          <a:bodyPr>
            <a:normAutofit fontScale="25000" lnSpcReduction="20000"/>
          </a:bodyPr>
          <a:lstStyle/>
          <a:p>
            <a:endParaRPr lang="en-GB" dirty="0"/>
          </a:p>
        </p:txBody>
      </p:sp>
    </p:spTree>
    <p:extLst>
      <p:ext uri="{BB962C8B-B14F-4D97-AF65-F5344CB8AC3E}">
        <p14:creationId xmlns:p14="http://schemas.microsoft.com/office/powerpoint/2010/main" val="3051174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t>‘Going concern’?</a:t>
            </a:r>
            <a:endParaRPr lang="en-GB" sz="3200" dirty="0"/>
          </a:p>
        </p:txBody>
      </p:sp>
      <p:sp>
        <p:nvSpPr>
          <p:cNvPr id="3" name="Content Placeholder 2"/>
          <p:cNvSpPr>
            <a:spLocks noGrp="1"/>
          </p:cNvSpPr>
          <p:nvPr>
            <p:ph idx="1"/>
          </p:nvPr>
        </p:nvSpPr>
        <p:spPr/>
        <p:txBody>
          <a:bodyPr>
            <a:normAutofit/>
          </a:bodyPr>
          <a:lstStyle/>
          <a:p>
            <a:pPr marL="0" lvl="0" indent="0">
              <a:buNone/>
            </a:pPr>
            <a:r>
              <a:rPr lang="en-US" sz="2000" dirty="0"/>
              <a:t> </a:t>
            </a:r>
            <a:endParaRPr lang="en-GB" sz="2000" dirty="0"/>
          </a:p>
          <a:p>
            <a:pPr lvl="0"/>
            <a:r>
              <a:rPr lang="en-US" sz="2000" dirty="0"/>
              <a:t>Did the SRA intend to use </a:t>
            </a:r>
            <a:r>
              <a:rPr lang="en-US" sz="2000" dirty="0" smtClean="0"/>
              <a:t>‘</a:t>
            </a:r>
            <a:r>
              <a:rPr lang="en-US" sz="2000" b="1" dirty="0" smtClean="0"/>
              <a:t>going concern’</a:t>
            </a:r>
            <a:r>
              <a:rPr lang="en-US" sz="2000" dirty="0" smtClean="0"/>
              <a:t> </a:t>
            </a:r>
            <a:r>
              <a:rPr lang="en-US" sz="2000" dirty="0"/>
              <a:t>in its technical </a:t>
            </a:r>
            <a:r>
              <a:rPr lang="en-US" sz="2000" dirty="0" smtClean="0"/>
              <a:t>accounting </a:t>
            </a:r>
            <a:r>
              <a:rPr lang="en-US" sz="2000" dirty="0"/>
              <a:t>and audit sense and if so, what could be the implications of that for law </a:t>
            </a:r>
            <a:r>
              <a:rPr lang="en-US" sz="2000" dirty="0" smtClean="0"/>
              <a:t>firms?</a:t>
            </a:r>
            <a:endParaRPr lang="en-GB" sz="2000" dirty="0"/>
          </a:p>
          <a:p>
            <a:pPr marL="0" indent="0">
              <a:buNone/>
            </a:pPr>
            <a:endParaRPr lang="en-GB" sz="2000" dirty="0"/>
          </a:p>
          <a:p>
            <a:pPr lvl="0"/>
            <a:r>
              <a:rPr lang="en-US" sz="2000" dirty="0"/>
              <a:t>If not intended to be used in its technical sense, then what does it mean? </a:t>
            </a:r>
            <a:endParaRPr lang="en-GB" sz="2000" dirty="0"/>
          </a:p>
          <a:p>
            <a:pPr marL="0" indent="0">
              <a:buNone/>
            </a:pPr>
            <a:endParaRPr lang="en-GB" sz="2000" dirty="0"/>
          </a:p>
        </p:txBody>
      </p:sp>
    </p:spTree>
    <p:extLst>
      <p:ext uri="{BB962C8B-B14F-4D97-AF65-F5344CB8AC3E}">
        <p14:creationId xmlns:p14="http://schemas.microsoft.com/office/powerpoint/2010/main" val="2534060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dirty="0" smtClean="0"/>
              <a:t>“Going concern” basis for an LLP or a company?</a:t>
            </a:r>
            <a:endParaRPr lang="en-GB" sz="2800" dirty="0"/>
          </a:p>
        </p:txBody>
      </p:sp>
      <p:sp>
        <p:nvSpPr>
          <p:cNvPr id="3" name="Content Placeholder 2"/>
          <p:cNvSpPr>
            <a:spLocks noGrp="1"/>
          </p:cNvSpPr>
          <p:nvPr>
            <p:ph idx="1"/>
          </p:nvPr>
        </p:nvSpPr>
        <p:spPr/>
        <p:txBody>
          <a:bodyPr>
            <a:normAutofit/>
          </a:bodyPr>
          <a:lstStyle/>
          <a:p>
            <a:pPr marL="0" indent="0">
              <a:buNone/>
            </a:pPr>
            <a:r>
              <a:rPr lang="en-GB" sz="1600" i="1" dirty="0" smtClean="0"/>
              <a:t>“In preparing these financial statements the management team of the LLP have carefully considered the application of the going concern concept.</a:t>
            </a:r>
          </a:p>
          <a:p>
            <a:pPr marL="0" indent="0">
              <a:buNone/>
            </a:pPr>
            <a:endParaRPr lang="en-GB" sz="1600" i="1" dirty="0"/>
          </a:p>
          <a:p>
            <a:pPr marL="0" indent="0">
              <a:buNone/>
            </a:pPr>
            <a:r>
              <a:rPr lang="en-GB" sz="1600" i="1" dirty="0" smtClean="0"/>
              <a:t>The LLP meets its day to day working capital requirements through overdraft and practice management facilities which have all been renewed until [          ]</a:t>
            </a:r>
          </a:p>
          <a:p>
            <a:pPr marL="0" indent="0">
              <a:buNone/>
            </a:pPr>
            <a:r>
              <a:rPr lang="en-GB" sz="1600" i="1" dirty="0" smtClean="0"/>
              <a:t>The forecasts and projections of the business, taking account of reasonably foreseeable changes in trading performance, indicate that we should be able to operate comfortably within the level of our facilities.</a:t>
            </a:r>
          </a:p>
          <a:p>
            <a:pPr marL="0" indent="0">
              <a:buNone/>
            </a:pPr>
            <a:endParaRPr lang="en-GB" sz="1600" i="1" dirty="0"/>
          </a:p>
          <a:p>
            <a:pPr marL="0" indent="0">
              <a:buNone/>
            </a:pPr>
            <a:r>
              <a:rPr lang="en-GB" sz="1600" i="1" dirty="0" smtClean="0"/>
              <a:t>After making enquiries, the management team has a reasonable expectation that the LLP has adequate resources to continue in operational existence for a period of no less than 12 months from the date of signing the financial statements. Accordingly, we continue to adopt the going concern basis in preparing the annual report and financial statements” </a:t>
            </a:r>
            <a:endParaRPr lang="en-GB" sz="1600" i="1" dirty="0"/>
          </a:p>
        </p:txBody>
      </p:sp>
    </p:spTree>
    <p:extLst>
      <p:ext uri="{BB962C8B-B14F-4D97-AF65-F5344CB8AC3E}">
        <p14:creationId xmlns:p14="http://schemas.microsoft.com/office/powerpoint/2010/main" val="2919101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z="1800" dirty="0">
                <a:solidFill>
                  <a:schemeClr val="tx2"/>
                </a:solidFill>
              </a:rPr>
              <a:t>PETER SCOTT CONSULTING</a:t>
            </a:r>
          </a:p>
        </p:txBody>
      </p:sp>
      <p:sp>
        <p:nvSpPr>
          <p:cNvPr id="391170" name="Rectangle 2"/>
          <p:cNvSpPr>
            <a:spLocks noGrp="1" noChangeArrowheads="1"/>
          </p:cNvSpPr>
          <p:nvPr>
            <p:ph type="title"/>
          </p:nvPr>
        </p:nvSpPr>
        <p:spPr/>
        <p:txBody>
          <a:bodyPr>
            <a:normAutofit/>
          </a:bodyPr>
          <a:lstStyle/>
          <a:p>
            <a:pPr algn="l"/>
            <a:r>
              <a:rPr lang="en-US" sz="2000" dirty="0" smtClean="0">
                <a:latin typeface="Verdana" pitchFamily="34" charset="0"/>
              </a:rPr>
              <a:t>What should law firms be doing to make financial stability a </a:t>
            </a:r>
            <a:r>
              <a:rPr lang="en-US" sz="2000" b="1" dirty="0" smtClean="0">
                <a:latin typeface="Verdana" pitchFamily="34" charset="0"/>
              </a:rPr>
              <a:t>PRIORITY</a:t>
            </a:r>
            <a:r>
              <a:rPr lang="en-US" sz="2000" dirty="0" smtClean="0">
                <a:latin typeface="Verdana" pitchFamily="34" charset="0"/>
              </a:rPr>
              <a:t>?</a:t>
            </a:r>
            <a:endParaRPr lang="en-US" sz="2000" dirty="0">
              <a:latin typeface="Verdana" pitchFamily="34" charset="0"/>
            </a:endParaRPr>
          </a:p>
        </p:txBody>
      </p:sp>
      <p:sp>
        <p:nvSpPr>
          <p:cNvPr id="391171" name="Rectangle 3"/>
          <p:cNvSpPr>
            <a:spLocks noGrp="1" noChangeArrowheads="1"/>
          </p:cNvSpPr>
          <p:nvPr>
            <p:ph type="body" idx="1"/>
          </p:nvPr>
        </p:nvSpPr>
        <p:spPr>
          <a:xfrm>
            <a:off x="457200" y="1600200"/>
            <a:ext cx="8229600" cy="4637112"/>
          </a:xfrm>
        </p:spPr>
        <p:txBody>
          <a:bodyPr>
            <a:normAutofit/>
          </a:bodyPr>
          <a:lstStyle/>
          <a:p>
            <a:endParaRPr lang="en-US" sz="1600" dirty="0" smtClean="0">
              <a:latin typeface="Verdana" pitchFamily="34" charset="0"/>
            </a:endParaRPr>
          </a:p>
          <a:p>
            <a:r>
              <a:rPr lang="en-US" sz="1600" dirty="0" smtClean="0">
                <a:latin typeface="Verdana" pitchFamily="34" charset="0"/>
              </a:rPr>
              <a:t>Identify </a:t>
            </a:r>
            <a:r>
              <a:rPr lang="en-US" sz="1600" dirty="0" smtClean="0">
                <a:latin typeface="Verdana" pitchFamily="34" charset="0"/>
              </a:rPr>
              <a:t>who should be responsible for financial </a:t>
            </a:r>
            <a:r>
              <a:rPr lang="en-US" sz="1600" dirty="0" smtClean="0">
                <a:latin typeface="Verdana" pitchFamily="34" charset="0"/>
              </a:rPr>
              <a:t>management</a:t>
            </a:r>
          </a:p>
          <a:p>
            <a:endParaRPr lang="en-US" sz="1600" dirty="0" smtClean="0">
              <a:latin typeface="Verdana" pitchFamily="34" charset="0"/>
            </a:endParaRPr>
          </a:p>
          <a:p>
            <a:r>
              <a:rPr lang="en-US" sz="1600" dirty="0" smtClean="0">
                <a:latin typeface="Verdana" pitchFamily="34" charset="0"/>
              </a:rPr>
              <a:t>Review financial measurement and </a:t>
            </a:r>
            <a:r>
              <a:rPr lang="en-US" sz="1600" dirty="0" smtClean="0">
                <a:latin typeface="Verdana" pitchFamily="34" charset="0"/>
              </a:rPr>
              <a:t>reporting</a:t>
            </a:r>
          </a:p>
          <a:p>
            <a:pPr marL="0" indent="0">
              <a:buNone/>
            </a:pPr>
            <a:endParaRPr lang="en-US" sz="1600" dirty="0" smtClean="0">
              <a:latin typeface="Verdana" pitchFamily="34" charset="0"/>
            </a:endParaRPr>
          </a:p>
          <a:p>
            <a:r>
              <a:rPr lang="en-US" sz="1600" dirty="0" smtClean="0">
                <a:latin typeface="Verdana" pitchFamily="34" charset="0"/>
              </a:rPr>
              <a:t>Take </a:t>
            </a:r>
            <a:r>
              <a:rPr lang="en-US" sz="1600" dirty="0" smtClean="0">
                <a:latin typeface="Verdana" pitchFamily="34" charset="0"/>
              </a:rPr>
              <a:t>control of cash </a:t>
            </a:r>
            <a:r>
              <a:rPr lang="en-US" sz="1600" dirty="0" smtClean="0">
                <a:latin typeface="Verdana" pitchFamily="34" charset="0"/>
              </a:rPr>
              <a:t>management</a:t>
            </a:r>
            <a:r>
              <a:rPr lang="en-US" sz="1600" i="1" dirty="0">
                <a:latin typeface="Verdana" pitchFamily="34" charset="0"/>
              </a:rPr>
              <a:t> </a:t>
            </a:r>
            <a:r>
              <a:rPr lang="en-US" sz="1600" b="1" i="1" dirty="0" smtClean="0">
                <a:latin typeface="Verdana" pitchFamily="34" charset="0"/>
              </a:rPr>
              <a:t>-‘</a:t>
            </a:r>
            <a:r>
              <a:rPr lang="en-US" sz="1600" b="1" i="1" dirty="0">
                <a:latin typeface="Verdana" pitchFamily="34" charset="0"/>
              </a:rPr>
              <a:t>Cash is king’ </a:t>
            </a:r>
            <a:r>
              <a:rPr lang="en-US" sz="1600" b="1" dirty="0" smtClean="0">
                <a:latin typeface="Verdana" pitchFamily="34" charset="0"/>
              </a:rPr>
              <a:t> </a:t>
            </a:r>
          </a:p>
          <a:p>
            <a:endParaRPr lang="en-US" sz="1600" b="1" dirty="0">
              <a:latin typeface="Verdana" pitchFamily="34" charset="0"/>
            </a:endParaRPr>
          </a:p>
          <a:p>
            <a:r>
              <a:rPr lang="en-US" sz="1600" dirty="0">
                <a:latin typeface="Verdana" pitchFamily="34" charset="0"/>
              </a:rPr>
              <a:t>Adopt ‘zero tolerance’ and ‘partner accountability’</a:t>
            </a:r>
          </a:p>
          <a:p>
            <a:pPr marL="0" indent="0">
              <a:buNone/>
            </a:pPr>
            <a:r>
              <a:rPr lang="en-US" sz="1600" dirty="0">
                <a:latin typeface="Verdana" pitchFamily="34" charset="0"/>
              </a:rPr>
              <a:t> </a:t>
            </a:r>
          </a:p>
          <a:p>
            <a:r>
              <a:rPr lang="en-US" sz="1600" dirty="0" smtClean="0">
                <a:latin typeface="Verdana" pitchFamily="34" charset="0"/>
              </a:rPr>
              <a:t>Put in place financial </a:t>
            </a:r>
            <a:r>
              <a:rPr lang="en-US" sz="1600" dirty="0">
                <a:latin typeface="Verdana" pitchFamily="34" charset="0"/>
              </a:rPr>
              <a:t>education and </a:t>
            </a:r>
            <a:r>
              <a:rPr lang="en-US" sz="1600" dirty="0" smtClean="0">
                <a:latin typeface="Verdana" pitchFamily="34" charset="0"/>
              </a:rPr>
              <a:t>training</a:t>
            </a:r>
            <a:endParaRPr lang="en-US" sz="1600" b="1" dirty="0" smtClean="0">
              <a:latin typeface="Verdana" pitchFamily="34" charset="0"/>
            </a:endParaRPr>
          </a:p>
          <a:p>
            <a:pPr marL="0" indent="0">
              <a:buNone/>
            </a:pPr>
            <a:endParaRPr lang="en-US" sz="1600" dirty="0" smtClean="0">
              <a:latin typeface="Verdana" pitchFamily="34" charset="0"/>
            </a:endParaRPr>
          </a:p>
          <a:p>
            <a:r>
              <a:rPr lang="en-US" sz="1600" dirty="0" smtClean="0">
                <a:latin typeface="Verdana" pitchFamily="34" charset="0"/>
              </a:rPr>
              <a:t>Establish an ‘audit trail</a:t>
            </a:r>
            <a:r>
              <a:rPr lang="en-US" sz="1600" dirty="0" smtClean="0">
                <a:latin typeface="Verdana" pitchFamily="34" charset="0"/>
              </a:rPr>
              <a:t>’</a:t>
            </a:r>
            <a:endParaRPr lang="en-US" sz="1600" dirty="0" smtClean="0">
              <a:latin typeface="Verdana" pitchFamily="34" charset="0"/>
            </a:endParaRPr>
          </a:p>
        </p:txBody>
      </p:sp>
    </p:spTree>
    <p:extLst>
      <p:ext uri="{BB962C8B-B14F-4D97-AF65-F5344CB8AC3E}">
        <p14:creationId xmlns:p14="http://schemas.microsoft.com/office/powerpoint/2010/main" val="1609190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t>Who should be responsible for financial </a:t>
            </a:r>
            <a:r>
              <a:rPr lang="en-GB" sz="3200" dirty="0" smtClean="0"/>
              <a:t>stability?</a:t>
            </a:r>
            <a:endParaRPr lang="en-GB" sz="3200" dirty="0"/>
          </a:p>
        </p:txBody>
      </p:sp>
      <p:sp>
        <p:nvSpPr>
          <p:cNvPr id="3" name="Content Placeholder 2"/>
          <p:cNvSpPr>
            <a:spLocks noGrp="1"/>
          </p:cNvSpPr>
          <p:nvPr>
            <p:ph idx="1"/>
          </p:nvPr>
        </p:nvSpPr>
        <p:spPr/>
        <p:txBody>
          <a:bodyPr>
            <a:normAutofit/>
          </a:bodyPr>
          <a:lstStyle/>
          <a:p>
            <a:endParaRPr lang="en-GB" sz="2400" dirty="0" smtClean="0"/>
          </a:p>
          <a:p>
            <a:r>
              <a:rPr lang="en-GB" sz="2400" dirty="0" smtClean="0"/>
              <a:t>FD</a:t>
            </a:r>
            <a:r>
              <a:rPr lang="en-GB" sz="2400" dirty="0" smtClean="0"/>
              <a:t>?</a:t>
            </a:r>
          </a:p>
          <a:p>
            <a:r>
              <a:rPr lang="en-GB" sz="2400" dirty="0" smtClean="0"/>
              <a:t>COFA?</a:t>
            </a:r>
          </a:p>
          <a:p>
            <a:r>
              <a:rPr lang="en-GB" sz="2400" dirty="0" smtClean="0"/>
              <a:t>COLP?</a:t>
            </a:r>
          </a:p>
          <a:p>
            <a:r>
              <a:rPr lang="en-GB" sz="2400" dirty="0" smtClean="0"/>
              <a:t>All owners of the business?</a:t>
            </a:r>
          </a:p>
          <a:p>
            <a:r>
              <a:rPr lang="en-GB" sz="2400" dirty="0" smtClean="0"/>
              <a:t>All of the above?</a:t>
            </a:r>
            <a:r>
              <a:rPr lang="en-GB" sz="2400" dirty="0" smtClean="0"/>
              <a:t> </a:t>
            </a:r>
            <a:endParaRPr lang="en-GB" sz="2400" dirty="0"/>
          </a:p>
        </p:txBody>
      </p:sp>
      <p:sp>
        <p:nvSpPr>
          <p:cNvPr id="4" name="Footer Placeholder 3"/>
          <p:cNvSpPr>
            <a:spLocks noGrp="1"/>
          </p:cNvSpPr>
          <p:nvPr>
            <p:ph type="ftr" sz="quarter" idx="11"/>
          </p:nvPr>
        </p:nvSpPr>
        <p:spPr/>
        <p:txBody>
          <a:bodyPr/>
          <a:lstStyle/>
          <a:p>
            <a:r>
              <a:rPr lang="en-US" sz="1800" dirty="0">
                <a:solidFill>
                  <a:schemeClr val="tx2"/>
                </a:solidFill>
              </a:rPr>
              <a:t>PETER SCOTT CONSULTING</a:t>
            </a:r>
          </a:p>
        </p:txBody>
      </p:sp>
    </p:spTree>
    <p:extLst>
      <p:ext uri="{BB962C8B-B14F-4D97-AF65-F5344CB8AC3E}">
        <p14:creationId xmlns:p14="http://schemas.microsoft.com/office/powerpoint/2010/main" val="2587154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dirty="0" smtClean="0"/>
              <a:t>Review financial measurement and reporting</a:t>
            </a:r>
            <a:endParaRPr lang="en-GB" sz="2800"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i="1" dirty="0" smtClean="0"/>
              <a:t>“If you cannot measure it, then you will not be able to manage it” </a:t>
            </a:r>
          </a:p>
          <a:p>
            <a:pPr marL="0" indent="0">
              <a:buNone/>
            </a:pPr>
            <a:endParaRPr lang="en-GB" i="1" dirty="0"/>
          </a:p>
          <a:p>
            <a:pPr marL="0" indent="0">
              <a:buNone/>
            </a:pPr>
            <a:r>
              <a:rPr lang="en-GB" dirty="0" smtClean="0"/>
              <a:t>Are you measuring what matters?</a:t>
            </a:r>
            <a:endParaRPr lang="en-GB" dirty="0"/>
          </a:p>
        </p:txBody>
      </p:sp>
    </p:spTree>
    <p:extLst>
      <p:ext uri="{BB962C8B-B14F-4D97-AF65-F5344CB8AC3E}">
        <p14:creationId xmlns:p14="http://schemas.microsoft.com/office/powerpoint/2010/main" val="2993072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2"/>
          <p:cNvSpPr>
            <a:spLocks noGrp="1"/>
          </p:cNvSpPr>
          <p:nvPr>
            <p:ph type="ftr" sz="quarter" idx="11"/>
          </p:nvPr>
        </p:nvSpPr>
        <p:spPr/>
        <p:txBody>
          <a:bodyPr/>
          <a:lstStyle/>
          <a:p>
            <a:r>
              <a:rPr lang="en-US"/>
              <a:t>PETER SCOTT CONSULTING</a:t>
            </a:r>
          </a:p>
        </p:txBody>
      </p:sp>
      <p:sp>
        <p:nvSpPr>
          <p:cNvPr id="259075" name="Text Box 2"/>
          <p:cNvSpPr txBox="1">
            <a:spLocks noChangeArrowheads="1"/>
          </p:cNvSpPr>
          <p:nvPr/>
        </p:nvSpPr>
        <p:spPr bwMode="auto">
          <a:xfrm>
            <a:off x="1981200" y="2514600"/>
            <a:ext cx="17526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spcBef>
                <a:spcPct val="50000"/>
              </a:spcBef>
            </a:pPr>
            <a:r>
              <a:rPr lang="en-GB" sz="2400">
                <a:solidFill>
                  <a:srgbClr val="000099"/>
                </a:solidFill>
              </a:rPr>
              <a:t>Instructions</a:t>
            </a:r>
          </a:p>
        </p:txBody>
      </p:sp>
      <p:sp>
        <p:nvSpPr>
          <p:cNvPr id="259076" name="Text Box 3"/>
          <p:cNvSpPr txBox="1">
            <a:spLocks noChangeArrowheads="1"/>
          </p:cNvSpPr>
          <p:nvPr/>
        </p:nvSpPr>
        <p:spPr bwMode="auto">
          <a:xfrm>
            <a:off x="5486400" y="2501900"/>
            <a:ext cx="16764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spcBef>
                <a:spcPct val="50000"/>
              </a:spcBef>
            </a:pPr>
            <a:r>
              <a:rPr lang="en-GB" sz="2400" dirty="0">
                <a:solidFill>
                  <a:srgbClr val="0000FF"/>
                </a:solidFill>
                <a:effectLst>
                  <a:outerShdw blurRad="38100" dist="38100" dir="2700000" algn="tl">
                    <a:srgbClr val="C0C0C0"/>
                  </a:outerShdw>
                </a:effectLst>
              </a:rPr>
              <a:t>W.I.P</a:t>
            </a:r>
          </a:p>
        </p:txBody>
      </p:sp>
      <p:sp>
        <p:nvSpPr>
          <p:cNvPr id="259077" name="Text Box 4"/>
          <p:cNvSpPr txBox="1">
            <a:spLocks noChangeArrowheads="1"/>
          </p:cNvSpPr>
          <p:nvPr/>
        </p:nvSpPr>
        <p:spPr bwMode="auto">
          <a:xfrm>
            <a:off x="1981200" y="4876800"/>
            <a:ext cx="16764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spcBef>
                <a:spcPct val="50000"/>
              </a:spcBef>
            </a:pPr>
            <a:r>
              <a:rPr lang="en-GB" sz="2400">
                <a:solidFill>
                  <a:srgbClr val="000099"/>
                </a:solidFill>
              </a:rPr>
              <a:t>Cash</a:t>
            </a:r>
          </a:p>
        </p:txBody>
      </p:sp>
      <p:sp>
        <p:nvSpPr>
          <p:cNvPr id="259078" name="Text Box 5"/>
          <p:cNvSpPr txBox="1">
            <a:spLocks noChangeArrowheads="1"/>
          </p:cNvSpPr>
          <p:nvPr/>
        </p:nvSpPr>
        <p:spPr bwMode="auto">
          <a:xfrm>
            <a:off x="5334000" y="4876800"/>
            <a:ext cx="16764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spcBef>
                <a:spcPct val="50000"/>
              </a:spcBef>
            </a:pPr>
            <a:r>
              <a:rPr lang="en-GB" sz="2400">
                <a:solidFill>
                  <a:srgbClr val="000099"/>
                </a:solidFill>
              </a:rPr>
              <a:t>Debtors</a:t>
            </a:r>
          </a:p>
        </p:txBody>
      </p:sp>
      <p:sp>
        <p:nvSpPr>
          <p:cNvPr id="259079" name="AutoShape 6"/>
          <p:cNvSpPr>
            <a:spLocks noChangeArrowheads="1"/>
          </p:cNvSpPr>
          <p:nvPr/>
        </p:nvSpPr>
        <p:spPr bwMode="auto">
          <a:xfrm>
            <a:off x="3962400" y="2667000"/>
            <a:ext cx="1219200" cy="228600"/>
          </a:xfrm>
          <a:prstGeom prst="rightArrow">
            <a:avLst>
              <a:gd name="adj1" fmla="val 50000"/>
              <a:gd name="adj2" fmla="val 133333"/>
            </a:avLst>
          </a:prstGeom>
          <a:solidFill>
            <a:schemeClr val="accent1"/>
          </a:solidFill>
          <a:ln w="9525">
            <a:solidFill>
              <a:schemeClr val="tx1"/>
            </a:solidFill>
            <a:miter lim="800000"/>
            <a:headEnd/>
            <a:tailEnd/>
          </a:ln>
        </p:spPr>
        <p:txBody>
          <a:bodyPr wrap="none" anchor="ctr"/>
          <a:lstStyle/>
          <a:p>
            <a:pPr eaLnBrk="1" hangingPunct="1"/>
            <a:r>
              <a:rPr lang="en-GB" sz="1200" b="1" dirty="0">
                <a:solidFill>
                  <a:srgbClr val="FFFF00"/>
                </a:solidFill>
              </a:rPr>
              <a:t>Work</a:t>
            </a:r>
            <a:r>
              <a:rPr lang="en-GB" sz="1200" b="1" dirty="0"/>
              <a:t> </a:t>
            </a:r>
            <a:endParaRPr lang="en-US" sz="1200" b="1" dirty="0"/>
          </a:p>
        </p:txBody>
      </p:sp>
      <p:sp>
        <p:nvSpPr>
          <p:cNvPr id="259080" name="AutoShape 7"/>
          <p:cNvSpPr>
            <a:spLocks noChangeArrowheads="1"/>
          </p:cNvSpPr>
          <p:nvPr/>
        </p:nvSpPr>
        <p:spPr bwMode="auto">
          <a:xfrm>
            <a:off x="3685309" y="5029200"/>
            <a:ext cx="1371600" cy="228600"/>
          </a:xfrm>
          <a:prstGeom prst="leftArrow">
            <a:avLst>
              <a:gd name="adj1" fmla="val 50000"/>
              <a:gd name="adj2" fmla="val 150000"/>
            </a:avLst>
          </a:prstGeom>
          <a:solidFill>
            <a:schemeClr val="accent1"/>
          </a:solidFill>
          <a:ln w="9525">
            <a:solidFill>
              <a:schemeClr val="tx1"/>
            </a:solidFill>
            <a:miter lim="800000"/>
            <a:headEnd/>
            <a:tailEnd/>
          </a:ln>
        </p:spPr>
        <p:txBody>
          <a:bodyPr wrap="none" anchor="ctr"/>
          <a:lstStyle/>
          <a:p>
            <a:pPr eaLnBrk="1" hangingPunct="1"/>
            <a:r>
              <a:rPr lang="en-GB" sz="1200" b="1" dirty="0">
                <a:solidFill>
                  <a:srgbClr val="FFFF00"/>
                </a:solidFill>
              </a:rPr>
              <a:t>payment</a:t>
            </a:r>
            <a:endParaRPr lang="en-US" sz="1200" b="1" dirty="0">
              <a:solidFill>
                <a:srgbClr val="FFFF00"/>
              </a:solidFill>
            </a:endParaRPr>
          </a:p>
        </p:txBody>
      </p:sp>
      <p:sp>
        <p:nvSpPr>
          <p:cNvPr id="259081" name="AutoShape 8"/>
          <p:cNvSpPr>
            <a:spLocks noChangeArrowheads="1"/>
          </p:cNvSpPr>
          <p:nvPr/>
        </p:nvSpPr>
        <p:spPr bwMode="auto">
          <a:xfrm>
            <a:off x="6096000" y="3276600"/>
            <a:ext cx="228600" cy="1371600"/>
          </a:xfrm>
          <a:prstGeom prst="downArrow">
            <a:avLst>
              <a:gd name="adj1" fmla="val 50000"/>
              <a:gd name="adj2" fmla="val 150000"/>
            </a:avLst>
          </a:prstGeom>
          <a:solidFill>
            <a:schemeClr val="accent1"/>
          </a:solidFill>
          <a:ln w="9525">
            <a:solidFill>
              <a:schemeClr val="tx1"/>
            </a:solidFill>
            <a:miter lim="800000"/>
            <a:headEnd/>
            <a:tailEnd/>
          </a:ln>
        </p:spPr>
        <p:txBody>
          <a:bodyPr wrap="none" anchor="ctr"/>
          <a:lstStyle/>
          <a:p>
            <a:pPr eaLnBrk="1" hangingPunct="1"/>
            <a:r>
              <a:rPr lang="en-GB" sz="1200" b="1" dirty="0">
                <a:solidFill>
                  <a:srgbClr val="FF0000"/>
                </a:solidFill>
              </a:rPr>
              <a:t>billing</a:t>
            </a:r>
            <a:endParaRPr lang="en-US" sz="1200" b="1" dirty="0">
              <a:solidFill>
                <a:srgbClr val="FF0000"/>
              </a:solidFill>
            </a:endParaRPr>
          </a:p>
        </p:txBody>
      </p:sp>
      <p:sp>
        <p:nvSpPr>
          <p:cNvPr id="259082" name="Rectangle 9"/>
          <p:cNvSpPr>
            <a:spLocks noGrp="1" noChangeArrowheads="1"/>
          </p:cNvSpPr>
          <p:nvPr>
            <p:ph type="title" idx="4294967295"/>
          </p:nvPr>
        </p:nvSpPr>
        <p:spPr>
          <a:xfrm>
            <a:off x="323528" y="274638"/>
            <a:ext cx="8363272" cy="850106"/>
          </a:xfrm>
        </p:spPr>
        <p:txBody>
          <a:bodyPr>
            <a:normAutofit/>
          </a:bodyPr>
          <a:lstStyle/>
          <a:p>
            <a:pPr algn="l"/>
            <a:r>
              <a:rPr lang="en-US" sz="2400" i="1" dirty="0" smtClean="0">
                <a:latin typeface="Verdana" pitchFamily="34" charset="0"/>
              </a:rPr>
              <a:t>Cash </a:t>
            </a:r>
            <a:r>
              <a:rPr lang="en-US" sz="2400" i="1" dirty="0">
                <a:latin typeface="Verdana" pitchFamily="34" charset="0"/>
              </a:rPr>
              <a:t>is king </a:t>
            </a:r>
            <a:r>
              <a:rPr lang="en-US" sz="2400" dirty="0">
                <a:latin typeface="Verdana" pitchFamily="34" charset="0"/>
              </a:rPr>
              <a:t>- </a:t>
            </a:r>
            <a:r>
              <a:rPr lang="en-US" sz="2400" dirty="0" smtClean="0">
                <a:latin typeface="Verdana" pitchFamily="34" charset="0"/>
              </a:rPr>
              <a:t>take </a:t>
            </a:r>
            <a:r>
              <a:rPr lang="en-US" sz="2400" dirty="0">
                <a:latin typeface="Verdana" pitchFamily="34" charset="0"/>
              </a:rPr>
              <a:t>control of </a:t>
            </a:r>
            <a:r>
              <a:rPr lang="en-US" sz="2400" dirty="0" smtClean="0">
                <a:latin typeface="Verdana" pitchFamily="34" charset="0"/>
              </a:rPr>
              <a:t>your cash management</a:t>
            </a:r>
            <a:endParaRPr lang="en-GB" sz="2400" b="1" dirty="0">
              <a:latin typeface="Verdana" pitchFamily="34" charset="0"/>
            </a:endParaRPr>
          </a:p>
        </p:txBody>
      </p:sp>
      <p:sp>
        <p:nvSpPr>
          <p:cNvPr id="259074" name="Footer Placeholder 3"/>
          <p:cNvSpPr txBox="1">
            <a:spLocks noGrp="1"/>
          </p:cNvSpPr>
          <p:nvPr/>
        </p:nvSpPr>
        <p:spPr bwMode="auto">
          <a:xfrm>
            <a:off x="3225800" y="6326980"/>
            <a:ext cx="2895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endParaRPr lang="en-GB" dirty="0">
              <a:solidFill>
                <a:schemeClr val="tx2"/>
              </a:solidFill>
              <a:latin typeface="Tahoma" pitchFamily="34" charset="0"/>
            </a:endParaRPr>
          </a:p>
        </p:txBody>
      </p:sp>
    </p:spTree>
    <p:extLst>
      <p:ext uri="{BB962C8B-B14F-4D97-AF65-F5344CB8AC3E}">
        <p14:creationId xmlns:p14="http://schemas.microsoft.com/office/powerpoint/2010/main" val="14908645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noChangeArrowheads="1"/>
          </p:cNvSpPr>
          <p:nvPr>
            <p:ph type="title"/>
          </p:nvPr>
        </p:nvSpPr>
        <p:spPr/>
        <p:txBody>
          <a:bodyPr>
            <a:normAutofit/>
          </a:bodyPr>
          <a:lstStyle/>
          <a:p>
            <a:pPr algn="l"/>
            <a:r>
              <a:rPr lang="en-US" sz="2800" dirty="0" smtClean="0">
                <a:latin typeface="Verdana" pitchFamily="34" charset="0"/>
              </a:rPr>
              <a:t>Working capital</a:t>
            </a:r>
            <a:endParaRPr lang="en-US" sz="2800" dirty="0">
              <a:latin typeface="Verdana" pitchFamily="34" charset="0"/>
            </a:endParaRPr>
          </a:p>
        </p:txBody>
      </p:sp>
      <p:sp>
        <p:nvSpPr>
          <p:cNvPr id="398339" name="Rectangle 3"/>
          <p:cNvSpPr>
            <a:spLocks noGrp="1" noChangeArrowheads="1"/>
          </p:cNvSpPr>
          <p:nvPr>
            <p:ph idx="1"/>
          </p:nvPr>
        </p:nvSpPr>
        <p:spPr/>
        <p:txBody>
          <a:bodyPr>
            <a:normAutofit fontScale="77500" lnSpcReduction="20000"/>
          </a:bodyPr>
          <a:lstStyle/>
          <a:p>
            <a:r>
              <a:rPr lang="en-GB" sz="2600" dirty="0" smtClean="0"/>
              <a:t>What </a:t>
            </a:r>
            <a:r>
              <a:rPr lang="en-GB" sz="2600" dirty="0"/>
              <a:t>is our firm’s working capital requirement</a:t>
            </a:r>
            <a:r>
              <a:rPr lang="en-GB" sz="2600" dirty="0" smtClean="0"/>
              <a:t>?</a:t>
            </a:r>
          </a:p>
          <a:p>
            <a:pPr marL="0" indent="0">
              <a:buNone/>
            </a:pPr>
            <a:endParaRPr lang="en-GB" sz="2600" dirty="0"/>
          </a:p>
          <a:p>
            <a:r>
              <a:rPr lang="en-GB" sz="2600" dirty="0"/>
              <a:t>What is our debt / equity ratio?</a:t>
            </a:r>
          </a:p>
          <a:p>
            <a:pPr marL="0" indent="0">
              <a:buNone/>
            </a:pPr>
            <a:endParaRPr lang="en-GB" sz="2600" dirty="0"/>
          </a:p>
          <a:p>
            <a:r>
              <a:rPr lang="en-GB" sz="2600" dirty="0" smtClean="0"/>
              <a:t>Are </a:t>
            </a:r>
            <a:r>
              <a:rPr lang="en-GB" sz="2600" dirty="0"/>
              <a:t>we able to consistently keep within our banking arrangements? </a:t>
            </a:r>
          </a:p>
          <a:p>
            <a:pPr marL="0" indent="0">
              <a:buNone/>
            </a:pPr>
            <a:r>
              <a:rPr lang="en-GB" sz="2600" dirty="0"/>
              <a:t> </a:t>
            </a:r>
            <a:endParaRPr lang="en-GB" sz="2600" dirty="0" smtClean="0"/>
          </a:p>
          <a:p>
            <a:r>
              <a:rPr lang="en-GB" sz="2600" dirty="0" smtClean="0"/>
              <a:t>Is </a:t>
            </a:r>
            <a:r>
              <a:rPr lang="en-GB" sz="2600" dirty="0"/>
              <a:t>a cash call on partners likely to be required shortly?  </a:t>
            </a:r>
          </a:p>
          <a:p>
            <a:pPr marL="0" indent="0">
              <a:buNone/>
            </a:pPr>
            <a:endParaRPr lang="en-GB" sz="2600" dirty="0" smtClean="0"/>
          </a:p>
          <a:p>
            <a:r>
              <a:rPr lang="en-GB" sz="2600" dirty="0" smtClean="0"/>
              <a:t>Are </a:t>
            </a:r>
            <a:r>
              <a:rPr lang="en-GB" sz="2600" dirty="0"/>
              <a:t>we able to make distributions to partners from last year’s profits?</a:t>
            </a:r>
          </a:p>
          <a:p>
            <a:pPr marL="0" indent="0">
              <a:buNone/>
            </a:pPr>
            <a:r>
              <a:rPr lang="en-GB" sz="2600" dirty="0"/>
              <a:t> </a:t>
            </a:r>
          </a:p>
          <a:p>
            <a:r>
              <a:rPr lang="en-GB" sz="2600" dirty="0"/>
              <a:t>Will we be able to pay January’s tax bill?</a:t>
            </a:r>
          </a:p>
          <a:p>
            <a:pPr marL="0" indent="0">
              <a:buNone/>
            </a:pPr>
            <a:r>
              <a:rPr lang="en-GB" sz="2600" dirty="0"/>
              <a:t> </a:t>
            </a:r>
          </a:p>
          <a:p>
            <a:r>
              <a:rPr lang="en-GB" sz="2600" dirty="0" smtClean="0"/>
              <a:t>Will we be able </a:t>
            </a:r>
            <a:r>
              <a:rPr lang="en-GB" sz="2600" dirty="0"/>
              <a:t>to repay capital to partners when they retire?</a:t>
            </a:r>
          </a:p>
          <a:p>
            <a:pPr marL="0" indent="0">
              <a:buNone/>
            </a:pPr>
            <a:r>
              <a:rPr lang="en-GB" sz="2900" dirty="0"/>
              <a:t> </a:t>
            </a:r>
          </a:p>
          <a:p>
            <a:pPr>
              <a:buFont typeface="Wingdings" pitchFamily="2" charset="2"/>
              <a:buNone/>
            </a:pPr>
            <a:endParaRPr lang="en-GB" dirty="0"/>
          </a:p>
        </p:txBody>
      </p:sp>
      <p:sp>
        <p:nvSpPr>
          <p:cNvPr id="5" name="Footer Placeholder 4"/>
          <p:cNvSpPr>
            <a:spLocks noGrp="1"/>
          </p:cNvSpPr>
          <p:nvPr>
            <p:ph type="ftr" sz="quarter" idx="11"/>
          </p:nvPr>
        </p:nvSpPr>
        <p:spPr/>
        <p:txBody>
          <a:bodyPr/>
          <a:lstStyle/>
          <a:p>
            <a:r>
              <a:rPr lang="en-US" sz="1800" dirty="0">
                <a:solidFill>
                  <a:schemeClr val="tx2"/>
                </a:solidFill>
              </a:rPr>
              <a:t>PETER SCOTT CONSULTING</a:t>
            </a:r>
          </a:p>
        </p:txBody>
      </p:sp>
    </p:spTree>
    <p:extLst>
      <p:ext uri="{BB962C8B-B14F-4D97-AF65-F5344CB8AC3E}">
        <p14:creationId xmlns:p14="http://schemas.microsoft.com/office/powerpoint/2010/main" val="1861896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z="1800" dirty="0">
                <a:solidFill>
                  <a:schemeClr val="tx2"/>
                </a:solidFill>
              </a:rPr>
              <a:t>PETER SCOTT CONSULTING</a:t>
            </a:r>
          </a:p>
        </p:txBody>
      </p:sp>
      <p:sp>
        <p:nvSpPr>
          <p:cNvPr id="400386" name="Rectangle 2"/>
          <p:cNvSpPr>
            <a:spLocks noGrp="1" noChangeArrowheads="1"/>
          </p:cNvSpPr>
          <p:nvPr>
            <p:ph type="body" idx="1"/>
          </p:nvPr>
        </p:nvSpPr>
        <p:spPr/>
        <p:txBody>
          <a:bodyPr/>
          <a:lstStyle/>
          <a:p>
            <a:pPr marL="284163" indent="-284163" defTabSz="190500"/>
            <a:endParaRPr lang="en-GB" sz="2400" dirty="0">
              <a:latin typeface="Verdana" pitchFamily="34" charset="0"/>
            </a:endParaRPr>
          </a:p>
          <a:p>
            <a:pPr defTabSz="190500"/>
            <a:r>
              <a:rPr lang="en-GB" dirty="0" smtClean="0"/>
              <a:t>taking </a:t>
            </a:r>
            <a:r>
              <a:rPr lang="en-GB" dirty="0" smtClean="0"/>
              <a:t>instructions</a:t>
            </a:r>
          </a:p>
          <a:p>
            <a:pPr defTabSz="190500"/>
            <a:r>
              <a:rPr lang="en-GB" dirty="0" smtClean="0"/>
              <a:t>Managing the WIP</a:t>
            </a:r>
          </a:p>
          <a:p>
            <a:pPr defTabSz="190500"/>
            <a:r>
              <a:rPr lang="en-GB" dirty="0" smtClean="0"/>
              <a:t>Managing debtors</a:t>
            </a:r>
          </a:p>
          <a:p>
            <a:pPr defTabSz="190500">
              <a:buFont typeface="Wingdings" pitchFamily="2" charset="2"/>
              <a:buChar char="q"/>
            </a:pPr>
            <a:endParaRPr lang="en-GB" dirty="0"/>
          </a:p>
          <a:p>
            <a:pPr marL="0" indent="0" defTabSz="190500">
              <a:buNone/>
            </a:pPr>
            <a:r>
              <a:rPr lang="en-GB" dirty="0" smtClean="0"/>
              <a:t>Above all – </a:t>
            </a:r>
            <a:r>
              <a:rPr lang="en-GB" dirty="0" smtClean="0"/>
              <a:t>manage </a:t>
            </a:r>
            <a:r>
              <a:rPr lang="en-GB" dirty="0" smtClean="0"/>
              <a:t>partners!</a:t>
            </a:r>
            <a:endParaRPr lang="en-GB" dirty="0"/>
          </a:p>
        </p:txBody>
      </p:sp>
      <p:sp>
        <p:nvSpPr>
          <p:cNvPr id="400387" name="Rectangle 3"/>
          <p:cNvSpPr>
            <a:spLocks noGrp="1" noChangeArrowheads="1"/>
          </p:cNvSpPr>
          <p:nvPr>
            <p:ph type="title"/>
          </p:nvPr>
        </p:nvSpPr>
        <p:spPr/>
        <p:txBody>
          <a:bodyPr>
            <a:normAutofit/>
          </a:bodyPr>
          <a:lstStyle/>
          <a:p>
            <a:pPr algn="l"/>
            <a:r>
              <a:rPr lang="en-GB" sz="2800" dirty="0" smtClean="0">
                <a:latin typeface="Verdana" pitchFamily="34" charset="0"/>
              </a:rPr>
              <a:t>Cash management priorities</a:t>
            </a:r>
            <a:endParaRPr lang="en-GB" sz="2800" dirty="0">
              <a:latin typeface="Verdana" pitchFamily="34" charset="0"/>
            </a:endParaRPr>
          </a:p>
        </p:txBody>
      </p:sp>
    </p:spTree>
    <p:extLst>
      <p:ext uri="{BB962C8B-B14F-4D97-AF65-F5344CB8AC3E}">
        <p14:creationId xmlns:p14="http://schemas.microsoft.com/office/powerpoint/2010/main" val="3189634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2506290"/>
          </a:xfrm>
        </p:spPr>
        <p:txBody>
          <a:bodyPr>
            <a:normAutofit fontScale="90000"/>
          </a:bodyPr>
          <a:lstStyle/>
          <a:p>
            <a:pPr algn="l" eaLnBrk="1" hangingPunct="1"/>
            <a:r>
              <a:rPr lang="en-GB" sz="2400" dirty="0" smtClean="0"/>
              <a:t>Adopt zero tolerance and partner accountability instead of this …..</a:t>
            </a:r>
            <a:br>
              <a:rPr lang="en-GB" sz="2400" dirty="0" smtClean="0"/>
            </a:br>
            <a:r>
              <a:rPr lang="en-GB" sz="2400" dirty="0"/>
              <a:t/>
            </a:r>
            <a:br>
              <a:rPr lang="en-GB" sz="2400" dirty="0"/>
            </a:br>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400" dirty="0" smtClean="0"/>
              <a:t>                              </a:t>
            </a:r>
            <a:r>
              <a:rPr lang="en-GB" sz="2400" i="1" dirty="0" smtClean="0"/>
              <a:t>  </a:t>
            </a:r>
            <a:r>
              <a:rPr lang="en-GB" sz="2400" i="1" dirty="0" smtClean="0">
                <a:solidFill>
                  <a:schemeClr val="tx2">
                    <a:lumMod val="75000"/>
                  </a:schemeClr>
                </a:solidFill>
              </a:rPr>
              <a:t>“</a:t>
            </a:r>
            <a:r>
              <a:rPr lang="en-GB" sz="2400" i="1" dirty="0" smtClean="0">
                <a:solidFill>
                  <a:schemeClr val="tx2">
                    <a:lumMod val="75000"/>
                  </a:schemeClr>
                </a:solidFill>
              </a:rPr>
              <a:t>That’s a great idea </a:t>
            </a:r>
            <a:r>
              <a:rPr lang="en-GB" sz="2400" i="1" dirty="0" smtClean="0">
                <a:solidFill>
                  <a:schemeClr val="tx2">
                    <a:lumMod val="75000"/>
                  </a:schemeClr>
                </a:solidFill>
              </a:rPr>
              <a:t>…</a:t>
            </a:r>
            <a:r>
              <a:rPr lang="en-GB" sz="2400" i="1" dirty="0" smtClean="0">
                <a:solidFill>
                  <a:schemeClr val="tx2">
                    <a:lumMod val="75000"/>
                  </a:schemeClr>
                </a:solidFill>
              </a:rPr>
              <a:t>for the rest of you!” </a:t>
            </a:r>
          </a:p>
        </p:txBody>
      </p:sp>
      <p:pic>
        <p:nvPicPr>
          <p:cNvPr id="26627" name="Picture 3" descr="BD19935_"/>
          <p:cNvPicPr>
            <a:picLocks noChangeAspect="1" noChangeArrowheads="1"/>
          </p:cNvPicPr>
          <p:nvPr/>
        </p:nvPicPr>
        <p:blipFill>
          <a:blip r:embed="rId2" cstate="print">
            <a:extLst>
              <a:ext uri="{28A0092B-C50C-407E-A947-70E740481C1C}">
                <a14:useLocalDpi xmlns:a14="http://schemas.microsoft.com/office/drawing/2010/main" val="0"/>
              </a:ext>
            </a:extLst>
          </a:blip>
          <a:srcRect r="3339" b="4402"/>
          <a:stretch>
            <a:fillRect/>
          </a:stretch>
        </p:blipFill>
        <p:spPr bwMode="auto">
          <a:xfrm>
            <a:off x="1981200" y="3048000"/>
            <a:ext cx="57912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69103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1000"/>
                                  </p:stCondLst>
                                  <p:childTnLst>
                                    <p:set>
                                      <p:cBhvr>
                                        <p:cTn id="6" dur="1" fill="hold">
                                          <p:stCondLst>
                                            <p:cond delay="0"/>
                                          </p:stCondLst>
                                        </p:cTn>
                                        <p:tgtEl>
                                          <p:spTgt spid="26627"/>
                                        </p:tgtEl>
                                        <p:attrNameLst>
                                          <p:attrName>style.visibility</p:attrName>
                                        </p:attrNameLst>
                                      </p:cBhvr>
                                      <p:to>
                                        <p:strVal val="visible"/>
                                      </p:to>
                                    </p:set>
                                    <p:animEffect transition="in" filter="dissolve">
                                      <p:cBhvr>
                                        <p:cTn id="7" dur="500"/>
                                        <p:tgtEl>
                                          <p:spTgt spid="26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algn="l" eaLnBrk="1" hangingPunct="1"/>
            <a:r>
              <a:rPr lang="en-GB" sz="3600" dirty="0" smtClean="0">
                <a:latin typeface="Verdana" pitchFamily="34" charset="0"/>
              </a:rPr>
              <a:t>The scope of our session today</a:t>
            </a:r>
            <a:endParaRPr lang="en-US" sz="3600" dirty="0" smtClean="0">
              <a:latin typeface="Verdana" pitchFamily="34" charset="0"/>
            </a:endParaRPr>
          </a:p>
        </p:txBody>
      </p:sp>
      <p:sp>
        <p:nvSpPr>
          <p:cNvPr id="4099" name="Rectangle 3"/>
          <p:cNvSpPr>
            <a:spLocks noGrp="1" noChangeArrowheads="1"/>
          </p:cNvSpPr>
          <p:nvPr>
            <p:ph type="body" idx="1"/>
          </p:nvPr>
        </p:nvSpPr>
        <p:spPr/>
        <p:txBody>
          <a:bodyPr>
            <a:normAutofit/>
          </a:bodyPr>
          <a:lstStyle/>
          <a:p>
            <a:pPr eaLnBrk="1" hangingPunct="1">
              <a:buFont typeface="+mj-lt"/>
              <a:buAutoNum type="arabicPeriod"/>
            </a:pPr>
            <a:endParaRPr lang="en-GB" sz="2400" dirty="0" smtClean="0">
              <a:latin typeface="Verdana" pitchFamily="34" charset="0"/>
            </a:endParaRPr>
          </a:p>
          <a:p>
            <a:pPr eaLnBrk="1" hangingPunct="1">
              <a:buFont typeface="+mj-lt"/>
              <a:buAutoNum type="arabicPeriod"/>
            </a:pPr>
            <a:r>
              <a:rPr lang="en-GB" sz="2400" dirty="0" smtClean="0">
                <a:latin typeface="Verdana" pitchFamily="34" charset="0"/>
              </a:rPr>
              <a:t>Understanding the requirements of the Code</a:t>
            </a:r>
          </a:p>
          <a:p>
            <a:pPr eaLnBrk="1" hangingPunct="1">
              <a:buFont typeface="+mj-lt"/>
              <a:buAutoNum type="arabicPeriod"/>
            </a:pPr>
            <a:endParaRPr lang="en-GB" sz="2400" dirty="0" smtClean="0">
              <a:latin typeface="Verdana" pitchFamily="34" charset="0"/>
            </a:endParaRPr>
          </a:p>
          <a:p>
            <a:pPr>
              <a:buFont typeface="+mj-lt"/>
              <a:buAutoNum type="arabicPeriod"/>
            </a:pPr>
            <a:r>
              <a:rPr lang="en-GB" sz="2400" dirty="0" smtClean="0">
                <a:latin typeface="Verdana" pitchFamily="34" charset="0"/>
              </a:rPr>
              <a:t>Identifying and dealing with your priority financial stability challenges</a:t>
            </a:r>
          </a:p>
          <a:p>
            <a:pPr marL="0" indent="0" eaLnBrk="1" hangingPunct="1">
              <a:buNone/>
            </a:pPr>
            <a:endParaRPr lang="en-GB" sz="1800" dirty="0" smtClean="0">
              <a:solidFill>
                <a:srgbClr val="0000FF"/>
              </a:solidFill>
              <a:latin typeface="Verdana" pitchFamily="34" charset="0"/>
            </a:endParaRPr>
          </a:p>
        </p:txBody>
      </p:sp>
    </p:spTree>
    <p:extLst>
      <p:ext uri="{BB962C8B-B14F-4D97-AF65-F5344CB8AC3E}">
        <p14:creationId xmlns:p14="http://schemas.microsoft.com/office/powerpoint/2010/main" val="40504334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p:txBody>
          <a:bodyPr/>
          <a:lstStyle/>
          <a:p>
            <a:pPr algn="l"/>
            <a:r>
              <a:rPr lang="en-US" sz="3200" dirty="0" smtClean="0">
                <a:latin typeface="Verdana" pitchFamily="34" charset="0"/>
              </a:rPr>
              <a:t>Establish an </a:t>
            </a:r>
            <a:r>
              <a:rPr lang="en-US" sz="3200" b="1" dirty="0" smtClean="0">
                <a:latin typeface="Verdana" pitchFamily="34" charset="0"/>
              </a:rPr>
              <a:t>‘audit trail’</a:t>
            </a:r>
            <a:endParaRPr lang="en-US" sz="3200" b="1" dirty="0">
              <a:latin typeface="Verdana" pitchFamily="34" charset="0"/>
            </a:endParaRPr>
          </a:p>
        </p:txBody>
      </p:sp>
      <p:sp>
        <p:nvSpPr>
          <p:cNvPr id="2" name="Content Placeholder 1"/>
          <p:cNvSpPr>
            <a:spLocks noGrp="1"/>
          </p:cNvSpPr>
          <p:nvPr>
            <p:ph idx="1"/>
          </p:nvPr>
        </p:nvSpPr>
        <p:spPr/>
        <p:txBody>
          <a:bodyPr>
            <a:normAutofit/>
          </a:bodyPr>
          <a:lstStyle/>
          <a:p>
            <a:pPr marL="0" indent="0">
              <a:buNone/>
            </a:pPr>
            <a:r>
              <a:rPr lang="en-GB" sz="2800" i="1" dirty="0" smtClean="0">
                <a:solidFill>
                  <a:srgbClr val="FF0000"/>
                </a:solidFill>
              </a:rPr>
              <a:t>“If you cannot demonstrate compliance we may take regulatory action”</a:t>
            </a:r>
          </a:p>
          <a:p>
            <a:pPr marL="0" indent="0">
              <a:buNone/>
            </a:pPr>
            <a:endParaRPr lang="en-GB" sz="2800" i="1" dirty="0">
              <a:solidFill>
                <a:srgbClr val="FF0000"/>
              </a:solidFill>
            </a:endParaRPr>
          </a:p>
          <a:p>
            <a:r>
              <a:rPr lang="en-GB" sz="2400" dirty="0" smtClean="0"/>
              <a:t>Measure </a:t>
            </a:r>
            <a:r>
              <a:rPr lang="en-GB" sz="2400" dirty="0" smtClean="0"/>
              <a:t>what </a:t>
            </a:r>
            <a:r>
              <a:rPr lang="en-GB" sz="2400" dirty="0" smtClean="0"/>
              <a:t>matters</a:t>
            </a:r>
          </a:p>
          <a:p>
            <a:r>
              <a:rPr lang="en-GB" sz="2400" dirty="0" smtClean="0"/>
              <a:t>Report effectively</a:t>
            </a:r>
          </a:p>
          <a:p>
            <a:r>
              <a:rPr lang="en-GB" sz="2400" dirty="0" smtClean="0"/>
              <a:t>Train your people</a:t>
            </a:r>
          </a:p>
          <a:p>
            <a:r>
              <a:rPr lang="en-GB" sz="2400" dirty="0" smtClean="0"/>
              <a:t>Take advice if issues arise  </a:t>
            </a:r>
            <a:endParaRPr lang="en-GB" sz="2400" dirty="0"/>
          </a:p>
        </p:txBody>
      </p:sp>
      <p:sp>
        <p:nvSpPr>
          <p:cNvPr id="4" name="Footer Placeholder 3"/>
          <p:cNvSpPr>
            <a:spLocks noGrp="1"/>
          </p:cNvSpPr>
          <p:nvPr>
            <p:ph type="ftr" sz="quarter" idx="11"/>
          </p:nvPr>
        </p:nvSpPr>
        <p:spPr/>
        <p:txBody>
          <a:bodyPr/>
          <a:lstStyle/>
          <a:p>
            <a:r>
              <a:rPr lang="en-US" sz="1800" dirty="0">
                <a:solidFill>
                  <a:schemeClr val="tx2"/>
                </a:solidFill>
              </a:rPr>
              <a:t>PETER SCOTT CONSULTING</a:t>
            </a:r>
          </a:p>
        </p:txBody>
      </p:sp>
    </p:spTree>
    <p:extLst>
      <p:ext uri="{BB962C8B-B14F-4D97-AF65-F5344CB8AC3E}">
        <p14:creationId xmlns:p14="http://schemas.microsoft.com/office/powerpoint/2010/main" val="4567401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2" name="Rectangle 4"/>
          <p:cNvSpPr>
            <a:spLocks noGrp="1" noChangeArrowheads="1"/>
          </p:cNvSpPr>
          <p:nvPr>
            <p:ph type="title"/>
          </p:nvPr>
        </p:nvSpPr>
        <p:spPr>
          <a:xfrm>
            <a:off x="457200" y="404664"/>
            <a:ext cx="8229600" cy="1012974"/>
          </a:xfrm>
        </p:spPr>
        <p:txBody>
          <a:bodyPr>
            <a:normAutofit fontScale="90000"/>
          </a:bodyPr>
          <a:lstStyle/>
          <a:p>
            <a:pPr algn="l"/>
            <a:r>
              <a:rPr lang="en-GB" sz="2800" dirty="0"/>
              <a:t/>
            </a:r>
            <a:br>
              <a:rPr lang="en-GB" sz="2800" dirty="0"/>
            </a:br>
            <a:r>
              <a:rPr lang="en-GB" sz="2800" dirty="0" smtClean="0"/>
              <a:t/>
            </a:r>
            <a:br>
              <a:rPr lang="en-GB" sz="2800" dirty="0" smtClean="0"/>
            </a:br>
            <a:r>
              <a:rPr lang="en-GB" sz="4000" dirty="0" smtClean="0"/>
              <a:t>Take appropriate advice, act on it and  document it</a:t>
            </a:r>
            <a:r>
              <a:rPr lang="en-GB" sz="2800" dirty="0"/>
              <a:t/>
            </a:r>
            <a:br>
              <a:rPr lang="en-GB" sz="2800" dirty="0"/>
            </a:br>
            <a:r>
              <a:rPr lang="en-GB" sz="2800" dirty="0"/>
              <a:t/>
            </a:r>
            <a:br>
              <a:rPr lang="en-GB" sz="2800" dirty="0"/>
            </a:br>
            <a:endParaRPr lang="en-US" sz="2800" dirty="0"/>
          </a:p>
        </p:txBody>
      </p:sp>
      <p:sp>
        <p:nvSpPr>
          <p:cNvPr id="2" name="Content Placeholder 1"/>
          <p:cNvSpPr>
            <a:spLocks noGrp="1"/>
          </p:cNvSpPr>
          <p:nvPr>
            <p:ph idx="1"/>
          </p:nvPr>
        </p:nvSpPr>
        <p:spPr/>
        <p:txBody>
          <a:bodyPr>
            <a:normAutofit/>
          </a:bodyPr>
          <a:lstStyle/>
          <a:p>
            <a:pPr marL="0" indent="0">
              <a:buNone/>
            </a:pPr>
            <a:r>
              <a:rPr lang="en-GB" sz="2400" b="1" dirty="0" smtClean="0">
                <a:solidFill>
                  <a:srgbClr val="FF0000"/>
                </a:solidFill>
              </a:rPr>
              <a:t>NB</a:t>
            </a:r>
            <a:r>
              <a:rPr lang="en-GB" sz="2400" dirty="0" smtClean="0"/>
              <a:t> – COLP’s and COFA’s responsibilities</a:t>
            </a:r>
          </a:p>
          <a:p>
            <a:pPr marL="0" indent="0">
              <a:buNone/>
            </a:pPr>
            <a:endParaRPr lang="en-GB" sz="2400" dirty="0"/>
          </a:p>
          <a:p>
            <a:pPr marL="0" indent="0">
              <a:buNone/>
            </a:pPr>
            <a:r>
              <a:rPr lang="en-GB" sz="2000" b="1" dirty="0" smtClean="0"/>
              <a:t>Outcome  O (10.1) </a:t>
            </a:r>
            <a:r>
              <a:rPr lang="en-GB" sz="2000" dirty="0" smtClean="0"/>
              <a:t>– you ensure you comply with all the reporting and notification requirements in the Handbook that apply to you </a:t>
            </a:r>
          </a:p>
          <a:p>
            <a:pPr marL="0" indent="0">
              <a:buNone/>
            </a:pPr>
            <a:endParaRPr lang="en-GB" sz="2000" dirty="0"/>
          </a:p>
          <a:p>
            <a:pPr marL="0" indent="0">
              <a:buNone/>
            </a:pPr>
            <a:r>
              <a:rPr lang="en-GB" sz="2000" b="1" dirty="0" smtClean="0"/>
              <a:t>Indicative behaviour  IB (10.5) </a:t>
            </a:r>
            <a:r>
              <a:rPr lang="en-GB" sz="2000" dirty="0" smtClean="0"/>
              <a:t>– notifying the SRA of any serious issues identified as a result of monitoring referred to in IB (10.1) and IB (10.2) and producing a plan for remedying issues that have been identified</a:t>
            </a:r>
            <a:endParaRPr lang="en-GB" sz="2000" dirty="0"/>
          </a:p>
        </p:txBody>
      </p:sp>
      <p:sp>
        <p:nvSpPr>
          <p:cNvPr id="4" name="Footer Placeholder 3"/>
          <p:cNvSpPr>
            <a:spLocks noGrp="1"/>
          </p:cNvSpPr>
          <p:nvPr>
            <p:ph type="ftr" sz="quarter" idx="11"/>
          </p:nvPr>
        </p:nvSpPr>
        <p:spPr/>
        <p:txBody>
          <a:bodyPr/>
          <a:lstStyle/>
          <a:p>
            <a:r>
              <a:rPr lang="en-US" sz="1800" dirty="0">
                <a:solidFill>
                  <a:schemeClr val="tx2"/>
                </a:solidFill>
              </a:rPr>
              <a:t>PETER SCOTT CONSULTING</a:t>
            </a:r>
          </a:p>
        </p:txBody>
      </p:sp>
    </p:spTree>
    <p:extLst>
      <p:ext uri="{BB962C8B-B14F-4D97-AF65-F5344CB8AC3E}">
        <p14:creationId xmlns:p14="http://schemas.microsoft.com/office/powerpoint/2010/main" val="5673450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GB" sz="3200" smtClean="0">
                <a:latin typeface="Verdana" pitchFamily="34" charset="0"/>
              </a:rPr>
              <a:t>Put the squeeze on your business</a:t>
            </a:r>
            <a:endParaRPr lang="en-US" sz="3200" smtClean="0">
              <a:latin typeface="Verdana" pitchFamily="34" charset="0"/>
            </a:endParaRPr>
          </a:p>
        </p:txBody>
      </p:sp>
      <p:pic>
        <p:nvPicPr>
          <p:cNvPr id="41987" name="Picture 3" descr="Squeez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90763" y="2316163"/>
            <a:ext cx="5491162" cy="36972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5672077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162474"/>
          </a:xfrm>
        </p:spPr>
        <p:txBody>
          <a:bodyPr/>
          <a:lstStyle/>
          <a:p>
            <a:pPr algn="l"/>
            <a:r>
              <a:rPr lang="en-GB" dirty="0" smtClean="0"/>
              <a:t>Any questions?</a:t>
            </a:r>
            <a:endParaRPr lang="en-GB" dirty="0"/>
          </a:p>
        </p:txBody>
      </p:sp>
    </p:spTree>
    <p:extLst>
      <p:ext uri="{BB962C8B-B14F-4D97-AF65-F5344CB8AC3E}">
        <p14:creationId xmlns:p14="http://schemas.microsoft.com/office/powerpoint/2010/main" val="4294046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54562"/>
          </a:xfrm>
        </p:spPr>
        <p:txBody>
          <a:bodyPr>
            <a:normAutofit/>
          </a:bodyPr>
          <a:lstStyle/>
          <a:p>
            <a:pPr algn="l"/>
            <a:r>
              <a:rPr lang="en-GB" sz="2800" dirty="0" smtClean="0"/>
              <a:t>1. Understanding the requirements of the Code of Conduct regarding financial stability</a:t>
            </a:r>
            <a:br>
              <a:rPr lang="en-GB" sz="2800" dirty="0" smtClean="0"/>
            </a:br>
            <a:r>
              <a:rPr lang="en-GB" sz="2800" dirty="0"/>
              <a:t/>
            </a:r>
            <a:br>
              <a:rPr lang="en-GB" sz="2800" dirty="0"/>
            </a:br>
            <a:r>
              <a:rPr lang="en-GB" sz="2800" dirty="0" smtClean="0"/>
              <a:t>Good financial management has for the first time become a compliance requirement</a:t>
            </a:r>
            <a:endParaRPr lang="en-GB" sz="2800" dirty="0"/>
          </a:p>
        </p:txBody>
      </p:sp>
      <p:sp>
        <p:nvSpPr>
          <p:cNvPr id="3" name="Content Placeholder 2"/>
          <p:cNvSpPr>
            <a:spLocks noGrp="1"/>
          </p:cNvSpPr>
          <p:nvPr>
            <p:ph idx="1"/>
          </p:nvPr>
        </p:nvSpPr>
        <p:spPr>
          <a:xfrm>
            <a:off x="395536" y="6021288"/>
            <a:ext cx="8229600" cy="432048"/>
          </a:xfrm>
        </p:spPr>
        <p:txBody>
          <a:bodyPr>
            <a:normAutofit/>
          </a:bodyPr>
          <a:lstStyle/>
          <a:p>
            <a:pPr marL="0" indent="0" algn="ctr">
              <a:buNone/>
            </a:pPr>
            <a:r>
              <a:rPr lang="en-US" sz="1800" dirty="0">
                <a:solidFill>
                  <a:schemeClr val="tx2"/>
                </a:solidFill>
              </a:rPr>
              <a:t>PETER SCOTT CONSULTING</a:t>
            </a:r>
          </a:p>
        </p:txBody>
      </p:sp>
    </p:spTree>
    <p:extLst>
      <p:ext uri="{BB962C8B-B14F-4D97-AF65-F5344CB8AC3E}">
        <p14:creationId xmlns:p14="http://schemas.microsoft.com/office/powerpoint/2010/main" val="2533526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z="1800" dirty="0">
                <a:solidFill>
                  <a:schemeClr val="tx2"/>
                </a:solidFill>
              </a:rPr>
              <a:t>PETER SCOTT CONSULTING</a:t>
            </a:r>
          </a:p>
        </p:txBody>
      </p:sp>
      <p:sp>
        <p:nvSpPr>
          <p:cNvPr id="378882" name="Rectangle 2"/>
          <p:cNvSpPr>
            <a:spLocks noGrp="1" noChangeArrowheads="1"/>
          </p:cNvSpPr>
          <p:nvPr>
            <p:ph type="title"/>
          </p:nvPr>
        </p:nvSpPr>
        <p:spPr/>
        <p:txBody>
          <a:bodyPr/>
          <a:lstStyle/>
          <a:p>
            <a:pPr algn="l"/>
            <a:r>
              <a:rPr lang="en-US" sz="3200" dirty="0" smtClean="0">
                <a:latin typeface="Verdana" pitchFamily="34" charset="0"/>
              </a:rPr>
              <a:t>Some definitions of</a:t>
            </a:r>
            <a:r>
              <a:rPr lang="en-US" sz="3200" b="1" dirty="0">
                <a:latin typeface="Verdana" pitchFamily="34" charset="0"/>
              </a:rPr>
              <a:t> “stability” </a:t>
            </a:r>
            <a:endParaRPr lang="en-US" sz="3200" dirty="0">
              <a:latin typeface="Verdana" pitchFamily="34" charset="0"/>
            </a:endParaRPr>
          </a:p>
        </p:txBody>
      </p:sp>
      <p:sp>
        <p:nvSpPr>
          <p:cNvPr id="378883" name="Rectangle 3"/>
          <p:cNvSpPr>
            <a:spLocks noGrp="1" noChangeArrowheads="1"/>
          </p:cNvSpPr>
          <p:nvPr>
            <p:ph type="body" idx="1"/>
          </p:nvPr>
        </p:nvSpPr>
        <p:spPr/>
        <p:txBody>
          <a:bodyPr>
            <a:normAutofit/>
          </a:bodyPr>
          <a:lstStyle/>
          <a:p>
            <a:pPr marL="0" indent="0">
              <a:buNone/>
            </a:pPr>
            <a:r>
              <a:rPr lang="en-US" sz="2800" i="1" dirty="0" smtClean="0"/>
              <a:t>Firmly fixed or established;</a:t>
            </a:r>
          </a:p>
          <a:p>
            <a:pPr marL="0" indent="0">
              <a:buNone/>
            </a:pPr>
            <a:r>
              <a:rPr lang="en-US" sz="2800" i="1" dirty="0" smtClean="0"/>
              <a:t>Not readily changing or fluctuating; </a:t>
            </a:r>
          </a:p>
          <a:p>
            <a:pPr marL="0" indent="0">
              <a:buNone/>
            </a:pPr>
            <a:r>
              <a:rPr lang="en-US" sz="2800" i="1" dirty="0" smtClean="0"/>
              <a:t>Not easily destroyed or decomposed</a:t>
            </a:r>
            <a:endParaRPr lang="en-US" sz="2800" i="1" dirty="0"/>
          </a:p>
        </p:txBody>
      </p:sp>
    </p:spTree>
    <p:extLst>
      <p:ext uri="{BB962C8B-B14F-4D97-AF65-F5344CB8AC3E}">
        <p14:creationId xmlns:p14="http://schemas.microsoft.com/office/powerpoint/2010/main" val="3411141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2195736" y="6381328"/>
            <a:ext cx="4104456" cy="340147"/>
          </a:xfrm>
          <a:ln>
            <a:noFill/>
          </a:ln>
        </p:spPr>
        <p:txBody>
          <a:bodyPr/>
          <a:lstStyle/>
          <a:p>
            <a:r>
              <a:rPr lang="en-US" sz="1800" dirty="0">
                <a:solidFill>
                  <a:schemeClr val="tx2"/>
                </a:solidFill>
              </a:rPr>
              <a:t>PETER SCOTT </a:t>
            </a:r>
            <a:r>
              <a:rPr lang="en-US" sz="1800" dirty="0" smtClean="0">
                <a:solidFill>
                  <a:schemeClr val="tx2"/>
                </a:solidFill>
              </a:rPr>
              <a:t>CONSULTING</a:t>
            </a:r>
            <a:endParaRPr lang="en-US" sz="1800" dirty="0">
              <a:solidFill>
                <a:schemeClr val="tx2"/>
              </a:solidFill>
            </a:endParaRPr>
          </a:p>
        </p:txBody>
      </p:sp>
      <p:sp>
        <p:nvSpPr>
          <p:cNvPr id="433154" name="Rectangle 2"/>
          <p:cNvSpPr>
            <a:spLocks noGrp="1" noChangeArrowheads="1"/>
          </p:cNvSpPr>
          <p:nvPr>
            <p:ph type="title"/>
          </p:nvPr>
        </p:nvSpPr>
        <p:spPr>
          <a:xfrm>
            <a:off x="539552" y="214313"/>
            <a:ext cx="8404423" cy="5446935"/>
          </a:xfrm>
        </p:spPr>
        <p:txBody>
          <a:bodyPr>
            <a:normAutofit/>
          </a:bodyPr>
          <a:lstStyle/>
          <a:p>
            <a:pPr algn="l"/>
            <a:r>
              <a:rPr lang="en-GB" sz="2800" b="1" dirty="0" smtClean="0">
                <a:latin typeface="Verdana" pitchFamily="34" charset="0"/>
              </a:rPr>
              <a:t>Outcome O (7.4) </a:t>
            </a:r>
            <a:r>
              <a:rPr lang="en-GB" sz="2800" dirty="0" smtClean="0">
                <a:latin typeface="Verdana" pitchFamily="34" charset="0"/>
              </a:rPr>
              <a:t>– Code of Conduct </a:t>
            </a:r>
            <a:r>
              <a:rPr lang="en-GB" sz="3600" i="1" dirty="0">
                <a:latin typeface="Verdana" pitchFamily="34" charset="0"/>
              </a:rPr>
              <a:t/>
            </a:r>
            <a:br>
              <a:rPr lang="en-GB" sz="3600" i="1" dirty="0">
                <a:latin typeface="Verdana" pitchFamily="34" charset="0"/>
              </a:rPr>
            </a:br>
            <a:r>
              <a:rPr lang="en-GB" sz="2400" dirty="0">
                <a:latin typeface="Verdana" pitchFamily="34" charset="0"/>
              </a:rPr>
              <a:t/>
            </a:r>
            <a:br>
              <a:rPr lang="en-GB" sz="2400" dirty="0">
                <a:latin typeface="Verdana" pitchFamily="34" charset="0"/>
              </a:rPr>
            </a:br>
            <a:r>
              <a:rPr lang="en-GB" sz="2400" i="1" dirty="0" smtClean="0">
                <a:latin typeface="Verdana" pitchFamily="34" charset="0"/>
              </a:rPr>
              <a:t/>
            </a:r>
            <a:br>
              <a:rPr lang="en-GB" sz="2400" i="1" dirty="0" smtClean="0">
                <a:latin typeface="Verdana" pitchFamily="34" charset="0"/>
              </a:rPr>
            </a:br>
            <a:r>
              <a:rPr lang="en-GB" sz="2000" i="1" dirty="0" smtClean="0">
                <a:latin typeface="Verdana" pitchFamily="34" charset="0"/>
              </a:rPr>
              <a:t>“you maintain systems and controls for monitoring the financial stability of your firm …</a:t>
            </a:r>
            <a:br>
              <a:rPr lang="en-GB" sz="2000" i="1" dirty="0" smtClean="0">
                <a:latin typeface="Verdana" pitchFamily="34" charset="0"/>
              </a:rPr>
            </a:br>
            <a:r>
              <a:rPr lang="en-GB" sz="2000" i="1" dirty="0" smtClean="0">
                <a:latin typeface="Verdana" pitchFamily="34" charset="0"/>
              </a:rPr>
              <a:t/>
            </a:r>
            <a:br>
              <a:rPr lang="en-GB" sz="2000" i="1" dirty="0" smtClean="0">
                <a:latin typeface="Verdana" pitchFamily="34" charset="0"/>
              </a:rPr>
            </a:br>
            <a:r>
              <a:rPr lang="en-GB" sz="2000" i="1" dirty="0" smtClean="0">
                <a:latin typeface="Verdana" pitchFamily="34" charset="0"/>
              </a:rPr>
              <a:t>and take steps to address issues identified” </a:t>
            </a:r>
            <a:r>
              <a:rPr lang="en-GB" sz="2400" i="1" dirty="0" smtClean="0">
                <a:latin typeface="Verdana" pitchFamily="34" charset="0"/>
              </a:rPr>
              <a:t/>
            </a:r>
            <a:br>
              <a:rPr lang="en-GB" sz="2400" i="1" dirty="0" smtClean="0">
                <a:latin typeface="Verdana" pitchFamily="34" charset="0"/>
              </a:rPr>
            </a:br>
            <a:r>
              <a:rPr lang="en-GB" sz="2400" dirty="0">
                <a:latin typeface="Verdana" pitchFamily="34" charset="0"/>
              </a:rPr>
              <a:t/>
            </a:r>
            <a:br>
              <a:rPr lang="en-GB" sz="2400" dirty="0">
                <a:latin typeface="Verdana" pitchFamily="34" charset="0"/>
              </a:rPr>
            </a:br>
            <a:r>
              <a:rPr lang="en-GB" sz="2400" dirty="0" smtClean="0">
                <a:latin typeface="Verdana" pitchFamily="34" charset="0"/>
              </a:rPr>
              <a:t/>
            </a:r>
            <a:br>
              <a:rPr lang="en-GB" sz="2400" dirty="0" smtClean="0">
                <a:latin typeface="Verdana" pitchFamily="34" charset="0"/>
              </a:rPr>
            </a:br>
            <a:r>
              <a:rPr lang="en-GB" sz="2000" dirty="0">
                <a:latin typeface="Verdana" pitchFamily="34" charset="0"/>
              </a:rPr>
              <a:t/>
            </a:r>
            <a:br>
              <a:rPr lang="en-GB" sz="2000" dirty="0">
                <a:latin typeface="Verdana" pitchFamily="34" charset="0"/>
              </a:rPr>
            </a:br>
            <a:r>
              <a:rPr lang="en-GB" sz="2000" dirty="0" smtClean="0">
                <a:latin typeface="Verdana" pitchFamily="34" charset="0"/>
              </a:rPr>
              <a:t>Do you have systems and controls for monitoring the financial stability of your firm? </a:t>
            </a:r>
            <a:r>
              <a:rPr lang="en-GB" sz="2400" dirty="0">
                <a:latin typeface="Verdana" pitchFamily="34" charset="0"/>
              </a:rPr>
              <a:t/>
            </a:r>
            <a:br>
              <a:rPr lang="en-GB" sz="2400" dirty="0">
                <a:latin typeface="Verdana" pitchFamily="34" charset="0"/>
              </a:rPr>
            </a:br>
            <a:endParaRPr lang="en-US" sz="2400" dirty="0">
              <a:latin typeface="Verdana" pitchFamily="34" charset="0"/>
            </a:endParaRPr>
          </a:p>
        </p:txBody>
      </p:sp>
    </p:spTree>
    <p:extLst>
      <p:ext uri="{BB962C8B-B14F-4D97-AF65-F5344CB8AC3E}">
        <p14:creationId xmlns:p14="http://schemas.microsoft.com/office/powerpoint/2010/main" val="25173340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z="1800" dirty="0">
                <a:solidFill>
                  <a:schemeClr val="tx2"/>
                </a:solidFill>
              </a:rPr>
              <a:t>PETER SCOTT CONSULTING</a:t>
            </a:r>
          </a:p>
        </p:txBody>
      </p:sp>
      <p:sp>
        <p:nvSpPr>
          <p:cNvPr id="384002" name="Rectangle 2"/>
          <p:cNvSpPr>
            <a:spLocks noGrp="1" noChangeArrowheads="1"/>
          </p:cNvSpPr>
          <p:nvPr>
            <p:ph type="title"/>
          </p:nvPr>
        </p:nvSpPr>
        <p:spPr/>
        <p:txBody>
          <a:bodyPr>
            <a:normAutofit/>
          </a:bodyPr>
          <a:lstStyle/>
          <a:p>
            <a:pPr algn="l"/>
            <a:r>
              <a:rPr lang="en-US" sz="2400" dirty="0" smtClean="0">
                <a:latin typeface="Verdana" pitchFamily="34" charset="0"/>
              </a:rPr>
              <a:t>Acting in the following ways may tend to show that you have achieved these outcomes …</a:t>
            </a:r>
            <a:endParaRPr lang="en-US" sz="2400" dirty="0">
              <a:latin typeface="Verdana" pitchFamily="34" charset="0"/>
            </a:endParaRPr>
          </a:p>
        </p:txBody>
      </p:sp>
      <p:sp>
        <p:nvSpPr>
          <p:cNvPr id="384003" name="Rectangle 3"/>
          <p:cNvSpPr>
            <a:spLocks noGrp="1" noChangeArrowheads="1"/>
          </p:cNvSpPr>
          <p:nvPr>
            <p:ph type="body" idx="1"/>
          </p:nvPr>
        </p:nvSpPr>
        <p:spPr/>
        <p:txBody>
          <a:bodyPr/>
          <a:lstStyle/>
          <a:p>
            <a:pPr marL="0" indent="0">
              <a:buNone/>
            </a:pPr>
            <a:endParaRPr lang="en-GB" sz="2800" dirty="0">
              <a:latin typeface="Verdana" pitchFamily="34" charset="0"/>
            </a:endParaRPr>
          </a:p>
          <a:p>
            <a:pPr marL="0" indent="0">
              <a:buNone/>
            </a:pPr>
            <a:r>
              <a:rPr lang="en-GB" sz="2400" b="1" dirty="0" smtClean="0">
                <a:latin typeface="Verdana" pitchFamily="34" charset="0"/>
              </a:rPr>
              <a:t>IB (7.2) </a:t>
            </a:r>
            <a:r>
              <a:rPr lang="en-GB" sz="2400" dirty="0" smtClean="0">
                <a:latin typeface="Verdana" pitchFamily="34" charset="0"/>
              </a:rPr>
              <a:t>– controlling budgets, expenditure and cash flow</a:t>
            </a:r>
          </a:p>
          <a:p>
            <a:pPr marL="0" indent="0">
              <a:buNone/>
            </a:pPr>
            <a:endParaRPr lang="en-GB" sz="2400" dirty="0">
              <a:latin typeface="Verdana" pitchFamily="34" charset="0"/>
            </a:endParaRPr>
          </a:p>
          <a:p>
            <a:pPr marL="0" indent="0">
              <a:buNone/>
            </a:pPr>
            <a:r>
              <a:rPr lang="en-GB" sz="2400" b="1" dirty="0" smtClean="0">
                <a:latin typeface="Verdana" pitchFamily="34" charset="0"/>
              </a:rPr>
              <a:t>IB (7.3) </a:t>
            </a:r>
            <a:r>
              <a:rPr lang="en-GB" sz="2400" dirty="0" smtClean="0">
                <a:latin typeface="Verdana" pitchFamily="34" charset="0"/>
              </a:rPr>
              <a:t>– identifying and monitoring financial …. risks including ….credit risks and exposure … </a:t>
            </a:r>
            <a:endParaRPr lang="en-GB" sz="2400" dirty="0">
              <a:latin typeface="Verdana" pitchFamily="34" charset="0"/>
            </a:endParaRPr>
          </a:p>
        </p:txBody>
      </p:sp>
    </p:spTree>
    <p:extLst>
      <p:ext uri="{BB962C8B-B14F-4D97-AF65-F5344CB8AC3E}">
        <p14:creationId xmlns:p14="http://schemas.microsoft.com/office/powerpoint/2010/main" val="2291609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z="1800" dirty="0">
                <a:solidFill>
                  <a:schemeClr val="tx2"/>
                </a:solidFill>
              </a:rPr>
              <a:t>PETER SCOTT CONSULTING</a:t>
            </a:r>
          </a:p>
        </p:txBody>
      </p:sp>
      <p:sp>
        <p:nvSpPr>
          <p:cNvPr id="385028" name="Rectangle 4"/>
          <p:cNvSpPr>
            <a:spLocks noGrp="1" noChangeArrowheads="1"/>
          </p:cNvSpPr>
          <p:nvPr>
            <p:ph type="title"/>
          </p:nvPr>
        </p:nvSpPr>
        <p:spPr>
          <a:xfrm>
            <a:off x="467544" y="214313"/>
            <a:ext cx="8476431" cy="3143250"/>
          </a:xfrm>
        </p:spPr>
        <p:txBody>
          <a:bodyPr>
            <a:normAutofit/>
          </a:bodyPr>
          <a:lstStyle/>
          <a:p>
            <a:pPr algn="l"/>
            <a:r>
              <a:rPr lang="en-US" sz="2800" b="1" dirty="0" smtClean="0">
                <a:latin typeface="Verdana" pitchFamily="34" charset="0"/>
                <a:ea typeface="Verdana" pitchFamily="34" charset="0"/>
                <a:cs typeface="Verdana" pitchFamily="34" charset="0"/>
              </a:rPr>
              <a:t/>
            </a:r>
            <a:br>
              <a:rPr lang="en-US" sz="2800" b="1" dirty="0" smtClean="0">
                <a:latin typeface="Verdana" pitchFamily="34" charset="0"/>
                <a:ea typeface="Verdana" pitchFamily="34" charset="0"/>
                <a:cs typeface="Verdana" pitchFamily="34" charset="0"/>
              </a:rPr>
            </a:br>
            <a:r>
              <a:rPr lang="en-US" sz="2800" b="1" dirty="0" smtClean="0">
                <a:latin typeface="Verdana" pitchFamily="34" charset="0"/>
                <a:ea typeface="Verdana" pitchFamily="34" charset="0"/>
                <a:cs typeface="Verdana" pitchFamily="34" charset="0"/>
              </a:rPr>
              <a:t>Outcome </a:t>
            </a:r>
            <a:r>
              <a:rPr lang="en-US" sz="2800" b="1" dirty="0">
                <a:latin typeface="Verdana" pitchFamily="34" charset="0"/>
                <a:ea typeface="Verdana" pitchFamily="34" charset="0"/>
                <a:cs typeface="Verdana" pitchFamily="34" charset="0"/>
              </a:rPr>
              <a:t>O (10.3)</a:t>
            </a:r>
            <a:r>
              <a:rPr lang="en-GB" sz="2800" dirty="0">
                <a:latin typeface="Verdana" pitchFamily="34" charset="0"/>
              </a:rPr>
              <a:t/>
            </a:r>
            <a:br>
              <a:rPr lang="en-GB" sz="2800" dirty="0">
                <a:latin typeface="Verdana" pitchFamily="34" charset="0"/>
              </a:rPr>
            </a:br>
            <a:r>
              <a:rPr lang="en-GB" sz="2800" dirty="0">
                <a:latin typeface="Verdana" pitchFamily="34" charset="0"/>
              </a:rPr>
              <a:t/>
            </a:r>
            <a:br>
              <a:rPr lang="en-GB" sz="2800" dirty="0">
                <a:latin typeface="Verdana" pitchFamily="34" charset="0"/>
              </a:rPr>
            </a:br>
            <a:r>
              <a:rPr lang="en-GB" sz="2800" dirty="0" smtClean="0">
                <a:latin typeface="Verdana" pitchFamily="34" charset="0"/>
              </a:rPr>
              <a:t/>
            </a:r>
            <a:br>
              <a:rPr lang="en-GB" sz="2800" dirty="0" smtClean="0">
                <a:latin typeface="Verdana" pitchFamily="34" charset="0"/>
              </a:rPr>
            </a:br>
            <a:r>
              <a:rPr lang="en-GB" sz="2400" i="1" dirty="0" smtClean="0">
                <a:latin typeface="Verdana" pitchFamily="34" charset="0"/>
              </a:rPr>
              <a:t>“</a:t>
            </a:r>
            <a:r>
              <a:rPr lang="en-GB" sz="2400" i="1" dirty="0">
                <a:latin typeface="Verdana" pitchFamily="34" charset="0"/>
              </a:rPr>
              <a:t>you must report to the SRA promptly any material changes to relevant information about you, including serious financial </a:t>
            </a:r>
            <a:r>
              <a:rPr lang="en-GB" sz="2400" i="1" dirty="0" smtClean="0">
                <a:latin typeface="Verdana" pitchFamily="34" charset="0"/>
              </a:rPr>
              <a:t>difficulty”</a:t>
            </a:r>
            <a:endParaRPr lang="en-US" sz="2400" i="1" dirty="0"/>
          </a:p>
        </p:txBody>
      </p:sp>
    </p:spTree>
    <p:extLst>
      <p:ext uri="{BB962C8B-B14F-4D97-AF65-F5344CB8AC3E}">
        <p14:creationId xmlns:p14="http://schemas.microsoft.com/office/powerpoint/2010/main" val="2643801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400" b="1" dirty="0" smtClean="0"/>
              <a:t>‘material’?</a:t>
            </a:r>
            <a:endParaRPr lang="en-GB" sz="2400" b="1" dirty="0"/>
          </a:p>
        </p:txBody>
      </p:sp>
      <p:sp>
        <p:nvSpPr>
          <p:cNvPr id="3" name="Content Placeholder 2"/>
          <p:cNvSpPr>
            <a:spLocks noGrp="1"/>
          </p:cNvSpPr>
          <p:nvPr>
            <p:ph idx="1"/>
          </p:nvPr>
        </p:nvSpPr>
        <p:spPr>
          <a:xfrm>
            <a:off x="457200" y="1268760"/>
            <a:ext cx="8229600" cy="4857403"/>
          </a:xfrm>
        </p:spPr>
        <p:txBody>
          <a:bodyPr>
            <a:normAutofit/>
          </a:bodyPr>
          <a:lstStyle/>
          <a:p>
            <a:pPr marL="0" indent="0">
              <a:buNone/>
            </a:pPr>
            <a:r>
              <a:rPr lang="en-GB" sz="1800" dirty="0" smtClean="0"/>
              <a:t>Guidance Notes to Rule 8  Authorisation Rules provide, in relation to a failure to comply:</a:t>
            </a:r>
          </a:p>
          <a:p>
            <a:pPr marL="0" indent="0">
              <a:buNone/>
            </a:pPr>
            <a:endParaRPr lang="en-GB" sz="1800" dirty="0" smtClean="0"/>
          </a:p>
          <a:p>
            <a:pPr marL="0" indent="0">
              <a:buNone/>
            </a:pPr>
            <a:r>
              <a:rPr lang="en-GB" sz="1800" dirty="0" smtClean="0"/>
              <a:t>(</a:t>
            </a:r>
            <a:r>
              <a:rPr lang="en-GB" sz="1800" dirty="0"/>
              <a:t>x) In considering whether a failure is “material” and therefore reportable, the</a:t>
            </a:r>
          </a:p>
          <a:p>
            <a:pPr marL="0" indent="0">
              <a:buNone/>
            </a:pPr>
            <a:r>
              <a:rPr lang="en-GB" sz="1800" dirty="0"/>
              <a:t>COLP or COFA, as appropriate, will need to take account of various factors,</a:t>
            </a:r>
          </a:p>
          <a:p>
            <a:pPr marL="0" indent="0">
              <a:buNone/>
            </a:pPr>
            <a:r>
              <a:rPr lang="en-GB" sz="1800" dirty="0"/>
              <a:t>such as:</a:t>
            </a:r>
          </a:p>
          <a:p>
            <a:pPr marL="0" indent="0">
              <a:buNone/>
            </a:pPr>
            <a:r>
              <a:rPr lang="en-GB" sz="1200" b="1" dirty="0"/>
              <a:t> </a:t>
            </a:r>
          </a:p>
          <a:p>
            <a:pPr marL="0" indent="0">
              <a:buNone/>
            </a:pPr>
            <a:r>
              <a:rPr lang="en-GB" sz="1800" b="1" dirty="0"/>
              <a:t>• the detriment, or risk of detriment, to clients</a:t>
            </a:r>
          </a:p>
          <a:p>
            <a:pPr marL="0" indent="0">
              <a:buNone/>
            </a:pPr>
            <a:r>
              <a:rPr lang="en-GB" sz="1800" b="1" dirty="0"/>
              <a:t>• the extent of any risk of loss of confidence in the firm or in the</a:t>
            </a:r>
          </a:p>
          <a:p>
            <a:pPr marL="0" indent="0">
              <a:buNone/>
            </a:pPr>
            <a:r>
              <a:rPr lang="en-GB" sz="1800" b="1" dirty="0"/>
              <a:t>provision of legal services</a:t>
            </a:r>
          </a:p>
          <a:p>
            <a:pPr marL="0" indent="0">
              <a:buNone/>
            </a:pPr>
            <a:r>
              <a:rPr lang="en-GB" sz="1800" b="1" dirty="0"/>
              <a:t>• the scale of the issue</a:t>
            </a:r>
          </a:p>
          <a:p>
            <a:pPr marL="0" indent="0">
              <a:buNone/>
            </a:pPr>
            <a:r>
              <a:rPr lang="en-GB" sz="1800" b="1" dirty="0"/>
              <a:t>• the overall impact on the firm, its clients and third parties.</a:t>
            </a:r>
          </a:p>
          <a:p>
            <a:pPr marL="0" indent="0">
              <a:buNone/>
            </a:pPr>
            <a:endParaRPr lang="en-GB" sz="1200" dirty="0" smtClean="0"/>
          </a:p>
          <a:p>
            <a:pPr marL="0" indent="0">
              <a:buNone/>
            </a:pPr>
            <a:endParaRPr lang="en-GB" sz="1600" dirty="0"/>
          </a:p>
          <a:p>
            <a:pPr marL="0" indent="0">
              <a:buNone/>
            </a:pPr>
            <a:endParaRPr lang="en-GB" sz="2000" dirty="0"/>
          </a:p>
        </p:txBody>
      </p:sp>
    </p:spTree>
    <p:extLst>
      <p:ext uri="{BB962C8B-B14F-4D97-AF65-F5344CB8AC3E}">
        <p14:creationId xmlns:p14="http://schemas.microsoft.com/office/powerpoint/2010/main" val="1809073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z="1800" dirty="0">
                <a:solidFill>
                  <a:schemeClr val="tx2"/>
                </a:solidFill>
              </a:rPr>
              <a:t>PETER SCOTT CONSULTING</a:t>
            </a:r>
          </a:p>
        </p:txBody>
      </p:sp>
      <p:sp>
        <p:nvSpPr>
          <p:cNvPr id="434178" name="Rectangle 2"/>
          <p:cNvSpPr>
            <a:spLocks noGrp="1" noChangeArrowheads="1"/>
          </p:cNvSpPr>
          <p:nvPr>
            <p:ph type="title"/>
          </p:nvPr>
        </p:nvSpPr>
        <p:spPr>
          <a:xfrm>
            <a:off x="467544" y="188640"/>
            <a:ext cx="8476431" cy="864096"/>
          </a:xfrm>
        </p:spPr>
        <p:txBody>
          <a:bodyPr>
            <a:noAutofit/>
          </a:bodyPr>
          <a:lstStyle/>
          <a:p>
            <a:pPr algn="l"/>
            <a:r>
              <a:rPr lang="en-US" sz="2800" dirty="0" smtClean="0"/>
              <a:t>Acting in the following ways may tend to show that you have achieved these outcomes …</a:t>
            </a:r>
            <a:endParaRPr lang="en-US" sz="2800" dirty="0"/>
          </a:p>
        </p:txBody>
      </p:sp>
      <p:sp>
        <p:nvSpPr>
          <p:cNvPr id="434179" name="Rectangle 3"/>
          <p:cNvSpPr>
            <a:spLocks noGrp="1" noChangeArrowheads="1"/>
          </p:cNvSpPr>
          <p:nvPr>
            <p:ph type="body" idx="1"/>
          </p:nvPr>
        </p:nvSpPr>
        <p:spPr/>
        <p:txBody>
          <a:bodyPr>
            <a:normAutofit/>
          </a:bodyPr>
          <a:lstStyle/>
          <a:p>
            <a:pPr>
              <a:buFont typeface="Wingdings" pitchFamily="2" charset="2"/>
              <a:buNone/>
            </a:pPr>
            <a:r>
              <a:rPr lang="en-GB" sz="2000" b="1" dirty="0" smtClean="0">
                <a:latin typeface="Verdana" pitchFamily="34" charset="0"/>
              </a:rPr>
              <a:t>IB (10.2) </a:t>
            </a:r>
            <a:r>
              <a:rPr lang="en-GB" sz="2000" dirty="0" smtClean="0">
                <a:latin typeface="Verdana" pitchFamily="34" charset="0"/>
              </a:rPr>
              <a:t>– actively monitoring your financial stability and viability in order to identify and mitigate any risks to the public</a:t>
            </a:r>
          </a:p>
          <a:p>
            <a:pPr>
              <a:buFont typeface="Wingdings" pitchFamily="2" charset="2"/>
              <a:buNone/>
            </a:pPr>
            <a:r>
              <a:rPr lang="en-GB" sz="2000" b="1" dirty="0" smtClean="0">
                <a:latin typeface="Verdana" pitchFamily="34" charset="0"/>
              </a:rPr>
              <a:t>IB (10.3) </a:t>
            </a:r>
            <a:r>
              <a:rPr lang="en-GB" sz="2000" dirty="0" smtClean="0">
                <a:latin typeface="Verdana" pitchFamily="34" charset="0"/>
              </a:rPr>
              <a:t>– notifying the SRA promptly of any indicators of serious financial difficulty …..</a:t>
            </a:r>
          </a:p>
          <a:p>
            <a:pPr>
              <a:buFont typeface="Wingdings" pitchFamily="2" charset="2"/>
              <a:buNone/>
            </a:pPr>
            <a:r>
              <a:rPr lang="en-GB" sz="2000" b="1" dirty="0" smtClean="0">
                <a:latin typeface="Verdana" pitchFamily="34" charset="0"/>
              </a:rPr>
              <a:t>IB (10.4) </a:t>
            </a:r>
            <a:r>
              <a:rPr lang="en-GB" sz="2000" dirty="0" smtClean="0">
                <a:latin typeface="Verdana" pitchFamily="34" charset="0"/>
              </a:rPr>
              <a:t>– notifying the SRA promptly when you become aware that your business may not be financially viable to continue trading as a going concern …..</a:t>
            </a:r>
            <a:endParaRPr lang="en-GB" sz="2000" dirty="0">
              <a:latin typeface="Verdana" pitchFamily="34" charset="0"/>
            </a:endParaRPr>
          </a:p>
        </p:txBody>
      </p:sp>
    </p:spTree>
    <p:extLst>
      <p:ext uri="{BB962C8B-B14F-4D97-AF65-F5344CB8AC3E}">
        <p14:creationId xmlns:p14="http://schemas.microsoft.com/office/powerpoint/2010/main" val="1284160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781</Words>
  <Application>Microsoft Office PowerPoint</Application>
  <PresentationFormat>On-screen Show (4:3)</PresentationFormat>
  <Paragraphs>137</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Meeting the ‘financial stability’ outcomes under the Code of Conduct</vt:lpstr>
      <vt:lpstr>The scope of our session today</vt:lpstr>
      <vt:lpstr>1. Understanding the requirements of the Code of Conduct regarding financial stability  Good financial management has for the first time become a compliance requirement</vt:lpstr>
      <vt:lpstr>Some definitions of “stability” </vt:lpstr>
      <vt:lpstr>Outcome O (7.4) – Code of Conduct    “you maintain systems and controls for monitoring the financial stability of your firm …  and take steps to address issues identified”     Do you have systems and controls for monitoring the financial stability of your firm?  </vt:lpstr>
      <vt:lpstr>Acting in the following ways may tend to show that you have achieved these outcomes …</vt:lpstr>
      <vt:lpstr> Outcome O (10.3)   “you must report to the SRA promptly any material changes to relevant information about you, including serious financial difficulty”</vt:lpstr>
      <vt:lpstr>‘material’?</vt:lpstr>
      <vt:lpstr>Acting in the following ways may tend to show that you have achieved these outcomes …</vt:lpstr>
      <vt:lpstr>Examples from the Indicative Behaviours which may mean you are not achieving the financial stability outcomes    IB (10.3) – notifying the SRA promptly of any indicators of serious financial difficulty, such as inability to pay your professional indemnity insurance premium, or rent or salaries, or breach of bank covenants     IB (10.4) – notifying the SRA promptly when you become aware that your business may not be financially viable to continue trading as a going concern, for example because of difficult trading conditions, poor cash flow, increasing overheads, loss of managers or employees and / or loss of sources of revenue. </vt:lpstr>
      <vt:lpstr>‘Going concern’?</vt:lpstr>
      <vt:lpstr>“Going concern” basis for an LLP or a company?</vt:lpstr>
      <vt:lpstr>What should law firms be doing to make financial stability a PRIORITY?</vt:lpstr>
      <vt:lpstr>Who should be responsible for financial stability?</vt:lpstr>
      <vt:lpstr>Review financial measurement and reporting</vt:lpstr>
      <vt:lpstr>Cash is king - take control of your cash management</vt:lpstr>
      <vt:lpstr>Working capital</vt:lpstr>
      <vt:lpstr>Cash management priorities</vt:lpstr>
      <vt:lpstr>Adopt zero tolerance and partner accountability instead of this …..                                     “That’s a great idea …for the rest of you!” </vt:lpstr>
      <vt:lpstr>Establish an ‘audit trail’</vt:lpstr>
      <vt:lpstr>  Take appropriate advice, act on it and  document it  </vt:lpstr>
      <vt:lpstr>Put the squeeze on your business</vt:lpstr>
      <vt:lpstr>Any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Achieving financial stability under OFR</dc:title>
  <dc:creator>Peter</dc:creator>
  <cp:lastModifiedBy>Peter</cp:lastModifiedBy>
  <cp:revision>12</cp:revision>
  <dcterms:created xsi:type="dcterms:W3CDTF">2012-05-31T17:27:40Z</dcterms:created>
  <dcterms:modified xsi:type="dcterms:W3CDTF">2012-09-03T12:31:35Z</dcterms:modified>
</cp:coreProperties>
</file>